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9"/>
  </p:notesMasterIdLst>
  <p:sldIdLst>
    <p:sldId id="257" r:id="rId2"/>
    <p:sldId id="258" r:id="rId3"/>
    <p:sldId id="270" r:id="rId4"/>
    <p:sldId id="259" r:id="rId5"/>
    <p:sldId id="309" r:id="rId6"/>
    <p:sldId id="310" r:id="rId7"/>
    <p:sldId id="312" r:id="rId8"/>
    <p:sldId id="322" r:id="rId9"/>
    <p:sldId id="311" r:id="rId10"/>
    <p:sldId id="304" r:id="rId11"/>
    <p:sldId id="323" r:id="rId12"/>
    <p:sldId id="326" r:id="rId13"/>
    <p:sldId id="327" r:id="rId14"/>
    <p:sldId id="465" r:id="rId15"/>
    <p:sldId id="466" r:id="rId16"/>
    <p:sldId id="289" r:id="rId17"/>
    <p:sldId id="4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A21A8-F65D-4E45-9A5B-77F436795494}"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D07A9F1C-6CFA-4CFC-8F8E-34588719A647}">
      <dgm:prSet/>
      <dgm:spPr/>
      <dgm:t>
        <a:bodyPr/>
        <a:lstStyle/>
        <a:p>
          <a:r>
            <a:rPr lang="en-GB" b="1"/>
            <a:t>By Denial: </a:t>
          </a:r>
          <a:endParaRPr lang="en-US"/>
        </a:p>
      </dgm:t>
    </dgm:pt>
    <dgm:pt modelId="{36F6843F-44B2-4B95-AFF5-84FEBF5A5E0D}" type="parTrans" cxnId="{2EC6F11C-BF33-48B5-A787-C559A5304097}">
      <dgm:prSet/>
      <dgm:spPr/>
      <dgm:t>
        <a:bodyPr/>
        <a:lstStyle/>
        <a:p>
          <a:endParaRPr lang="en-US"/>
        </a:p>
      </dgm:t>
    </dgm:pt>
    <dgm:pt modelId="{24955C21-6C00-4190-A6E7-D9FDCB5F5550}" type="sibTrans" cxnId="{2EC6F11C-BF33-48B5-A787-C559A5304097}">
      <dgm:prSet/>
      <dgm:spPr/>
      <dgm:t>
        <a:bodyPr/>
        <a:lstStyle/>
        <a:p>
          <a:endParaRPr lang="en-US"/>
        </a:p>
      </dgm:t>
    </dgm:pt>
    <dgm:pt modelId="{978E81EB-5421-4A34-B87B-6E65CA032FCA}">
      <dgm:prSet/>
      <dgm:spPr/>
      <dgm:t>
        <a:bodyPr/>
        <a:lstStyle/>
        <a:p>
          <a:r>
            <a:rPr lang="en-GB"/>
            <a:t>Patients denied care they need, for example, deemed unsuitable or not urgent enough</a:t>
          </a:r>
          <a:endParaRPr lang="en-US"/>
        </a:p>
      </dgm:t>
    </dgm:pt>
    <dgm:pt modelId="{0B4B766E-A6EE-49B6-96A8-838CA4268488}" type="parTrans" cxnId="{89478A10-6F41-436E-AF89-985DA9CC5AD7}">
      <dgm:prSet/>
      <dgm:spPr/>
      <dgm:t>
        <a:bodyPr/>
        <a:lstStyle/>
        <a:p>
          <a:endParaRPr lang="en-US"/>
        </a:p>
      </dgm:t>
    </dgm:pt>
    <dgm:pt modelId="{61E8C0FA-3D9D-4C56-BB9B-5F59BFB2351B}" type="sibTrans" cxnId="{89478A10-6F41-436E-AF89-985DA9CC5AD7}">
      <dgm:prSet/>
      <dgm:spPr/>
      <dgm:t>
        <a:bodyPr/>
        <a:lstStyle/>
        <a:p>
          <a:endParaRPr lang="en-US"/>
        </a:p>
      </dgm:t>
    </dgm:pt>
    <dgm:pt modelId="{CD48D82E-DA73-4097-BE1E-6775B77E9A8C}">
      <dgm:prSet/>
      <dgm:spPr/>
      <dgm:t>
        <a:bodyPr/>
        <a:lstStyle/>
        <a:p>
          <a:r>
            <a:rPr lang="en-GB" b="1"/>
            <a:t>By Selection: </a:t>
          </a:r>
          <a:endParaRPr lang="en-US"/>
        </a:p>
      </dgm:t>
    </dgm:pt>
    <dgm:pt modelId="{07B7CC3B-49BA-43D8-9617-650537A0DA3B}" type="parTrans" cxnId="{C441188F-B33B-40D3-9F08-7822C588A936}">
      <dgm:prSet/>
      <dgm:spPr/>
      <dgm:t>
        <a:bodyPr/>
        <a:lstStyle/>
        <a:p>
          <a:endParaRPr lang="en-US"/>
        </a:p>
      </dgm:t>
    </dgm:pt>
    <dgm:pt modelId="{464C2BB1-1B57-479B-8F1B-D6F1FE4E7F42}" type="sibTrans" cxnId="{C441188F-B33B-40D3-9F08-7822C588A936}">
      <dgm:prSet/>
      <dgm:spPr/>
      <dgm:t>
        <a:bodyPr/>
        <a:lstStyle/>
        <a:p>
          <a:endParaRPr lang="en-US"/>
        </a:p>
      </dgm:t>
    </dgm:pt>
    <dgm:pt modelId="{51856D94-1CB3-46E4-836B-8BAC5AABA4CC}">
      <dgm:prSet/>
      <dgm:spPr/>
      <dgm:t>
        <a:bodyPr/>
        <a:lstStyle/>
        <a:p>
          <a:r>
            <a:rPr lang="en-GB"/>
            <a:t>Patients selected because of characteristics, for example, most likely to benefit from treatment</a:t>
          </a:r>
          <a:endParaRPr lang="en-US"/>
        </a:p>
      </dgm:t>
    </dgm:pt>
    <dgm:pt modelId="{B0D7A986-91F9-4898-A2D6-4F510904BEAB}" type="parTrans" cxnId="{01952B1A-8F4F-4E44-9390-32DD0BA627CC}">
      <dgm:prSet/>
      <dgm:spPr/>
      <dgm:t>
        <a:bodyPr/>
        <a:lstStyle/>
        <a:p>
          <a:endParaRPr lang="en-US"/>
        </a:p>
      </dgm:t>
    </dgm:pt>
    <dgm:pt modelId="{415E6936-785A-4AE5-B6CB-D24EAAC047E7}" type="sibTrans" cxnId="{01952B1A-8F4F-4E44-9390-32DD0BA627CC}">
      <dgm:prSet/>
      <dgm:spPr/>
      <dgm:t>
        <a:bodyPr/>
        <a:lstStyle/>
        <a:p>
          <a:endParaRPr lang="en-US"/>
        </a:p>
      </dgm:t>
    </dgm:pt>
    <dgm:pt modelId="{3A259B03-D4BA-4213-8138-4FD361649C7A}">
      <dgm:prSet/>
      <dgm:spPr/>
      <dgm:t>
        <a:bodyPr/>
        <a:lstStyle/>
        <a:p>
          <a:r>
            <a:rPr lang="en-GB" b="1"/>
            <a:t>By Deflection: </a:t>
          </a:r>
          <a:endParaRPr lang="en-US"/>
        </a:p>
      </dgm:t>
    </dgm:pt>
    <dgm:pt modelId="{38419148-39F1-485E-A746-39EEBAC62A7D}" type="parTrans" cxnId="{7A934181-A17B-4C97-AE7D-34AF5FE953D2}">
      <dgm:prSet/>
      <dgm:spPr/>
      <dgm:t>
        <a:bodyPr/>
        <a:lstStyle/>
        <a:p>
          <a:endParaRPr lang="en-US"/>
        </a:p>
      </dgm:t>
    </dgm:pt>
    <dgm:pt modelId="{EB33C641-953E-4D7F-B83D-C3491E9D9FB5}" type="sibTrans" cxnId="{7A934181-A17B-4C97-AE7D-34AF5FE953D2}">
      <dgm:prSet/>
      <dgm:spPr/>
      <dgm:t>
        <a:bodyPr/>
        <a:lstStyle/>
        <a:p>
          <a:endParaRPr lang="en-US"/>
        </a:p>
      </dgm:t>
    </dgm:pt>
    <dgm:pt modelId="{22FC0751-A602-432B-890D-12FD06530F8F}">
      <dgm:prSet/>
      <dgm:spPr/>
      <dgm:t>
        <a:bodyPr/>
        <a:lstStyle/>
        <a:p>
          <a:r>
            <a:rPr lang="en-GB" dirty="0"/>
            <a:t>Patients encouraged or turned towards another service, for example, private care</a:t>
          </a:r>
          <a:endParaRPr lang="en-US" dirty="0"/>
        </a:p>
      </dgm:t>
    </dgm:pt>
    <dgm:pt modelId="{E65AF825-0A6C-47B2-9F14-F837E9FAB70C}" type="parTrans" cxnId="{3D3B61DB-07DD-4440-B82C-77D35A743ED8}">
      <dgm:prSet/>
      <dgm:spPr/>
      <dgm:t>
        <a:bodyPr/>
        <a:lstStyle/>
        <a:p>
          <a:endParaRPr lang="en-US"/>
        </a:p>
      </dgm:t>
    </dgm:pt>
    <dgm:pt modelId="{D968962D-A748-4D35-AC8F-7033A047BB21}" type="sibTrans" cxnId="{3D3B61DB-07DD-4440-B82C-77D35A743ED8}">
      <dgm:prSet/>
      <dgm:spPr/>
      <dgm:t>
        <a:bodyPr/>
        <a:lstStyle/>
        <a:p>
          <a:endParaRPr lang="en-US"/>
        </a:p>
      </dgm:t>
    </dgm:pt>
    <dgm:pt modelId="{9EBF7F85-1769-4F60-9794-76360955AF3E}">
      <dgm:prSet/>
      <dgm:spPr/>
      <dgm:t>
        <a:bodyPr/>
        <a:lstStyle/>
        <a:p>
          <a:r>
            <a:rPr lang="en-GB" b="1"/>
            <a:t>By Deterrence: </a:t>
          </a:r>
          <a:endParaRPr lang="en-US"/>
        </a:p>
      </dgm:t>
    </dgm:pt>
    <dgm:pt modelId="{6F214502-529F-4656-839F-0B4DB12D2339}" type="parTrans" cxnId="{11256698-1E31-49B0-AB54-681EDEA2756F}">
      <dgm:prSet/>
      <dgm:spPr/>
      <dgm:t>
        <a:bodyPr/>
        <a:lstStyle/>
        <a:p>
          <a:endParaRPr lang="en-US"/>
        </a:p>
      </dgm:t>
    </dgm:pt>
    <dgm:pt modelId="{0C9BC9E9-0CE3-409F-BE4E-0F1486A4807F}" type="sibTrans" cxnId="{11256698-1E31-49B0-AB54-681EDEA2756F}">
      <dgm:prSet/>
      <dgm:spPr/>
      <dgm:t>
        <a:bodyPr/>
        <a:lstStyle/>
        <a:p>
          <a:endParaRPr lang="en-US"/>
        </a:p>
      </dgm:t>
    </dgm:pt>
    <dgm:pt modelId="{8BCC33F4-05C2-4C73-BF16-C90EDB4F0539}">
      <dgm:prSet/>
      <dgm:spPr/>
      <dgm:t>
        <a:bodyPr/>
        <a:lstStyle/>
        <a:p>
          <a:r>
            <a:rPr lang="en-GB"/>
            <a:t>Patients deterred from seeking care, for example, barriers or costs put in place or not removed</a:t>
          </a:r>
          <a:endParaRPr lang="en-US"/>
        </a:p>
      </dgm:t>
    </dgm:pt>
    <dgm:pt modelId="{CE8E57B7-ABB1-4FE9-BFC5-FB931A361701}" type="parTrans" cxnId="{E93DB712-C0BB-4248-9643-C80EDE2EE989}">
      <dgm:prSet/>
      <dgm:spPr/>
      <dgm:t>
        <a:bodyPr/>
        <a:lstStyle/>
        <a:p>
          <a:endParaRPr lang="en-US"/>
        </a:p>
      </dgm:t>
    </dgm:pt>
    <dgm:pt modelId="{6D1A51F4-09FA-4C23-A826-CD9DCE7766FA}" type="sibTrans" cxnId="{E93DB712-C0BB-4248-9643-C80EDE2EE989}">
      <dgm:prSet/>
      <dgm:spPr/>
      <dgm:t>
        <a:bodyPr/>
        <a:lstStyle/>
        <a:p>
          <a:endParaRPr lang="en-US"/>
        </a:p>
      </dgm:t>
    </dgm:pt>
    <dgm:pt modelId="{F9D64BC1-C3D0-41D8-A940-DDFFD511C3CC}">
      <dgm:prSet/>
      <dgm:spPr/>
      <dgm:t>
        <a:bodyPr/>
        <a:lstStyle/>
        <a:p>
          <a:r>
            <a:rPr lang="en-GB" b="1"/>
            <a:t>By Delay: </a:t>
          </a:r>
          <a:endParaRPr lang="en-US"/>
        </a:p>
      </dgm:t>
    </dgm:pt>
    <dgm:pt modelId="{FA8323E6-3137-462B-A0E9-D24509AB278B}" type="parTrans" cxnId="{40539A94-101E-4FA4-A268-E10628DC2212}">
      <dgm:prSet/>
      <dgm:spPr/>
      <dgm:t>
        <a:bodyPr/>
        <a:lstStyle/>
        <a:p>
          <a:endParaRPr lang="en-US"/>
        </a:p>
      </dgm:t>
    </dgm:pt>
    <dgm:pt modelId="{72F73DA1-095D-4CAF-8ECA-E622A91A10A9}" type="sibTrans" cxnId="{40539A94-101E-4FA4-A268-E10628DC2212}">
      <dgm:prSet/>
      <dgm:spPr/>
      <dgm:t>
        <a:bodyPr/>
        <a:lstStyle/>
        <a:p>
          <a:endParaRPr lang="en-US"/>
        </a:p>
      </dgm:t>
    </dgm:pt>
    <dgm:pt modelId="{25B9AE5E-A1B7-41C2-8838-4527E29DA7E7}">
      <dgm:prSet/>
      <dgm:spPr/>
      <dgm:t>
        <a:bodyPr/>
        <a:lstStyle/>
        <a:p>
          <a:r>
            <a:rPr lang="en-GB" dirty="0"/>
            <a:t>Needs not met immediately, for example, wait for appointments or waiting-lists</a:t>
          </a:r>
          <a:endParaRPr lang="en-US" dirty="0"/>
        </a:p>
      </dgm:t>
    </dgm:pt>
    <dgm:pt modelId="{9AA1B461-6326-47E7-BCDE-F43069CAF944}" type="parTrans" cxnId="{6581EBDF-D986-48E4-B0D1-CF00E1A81D67}">
      <dgm:prSet/>
      <dgm:spPr/>
      <dgm:t>
        <a:bodyPr/>
        <a:lstStyle/>
        <a:p>
          <a:endParaRPr lang="en-US"/>
        </a:p>
      </dgm:t>
    </dgm:pt>
    <dgm:pt modelId="{304F8261-BC22-4127-A749-47EDC6051B1C}" type="sibTrans" cxnId="{6581EBDF-D986-48E4-B0D1-CF00E1A81D67}">
      <dgm:prSet/>
      <dgm:spPr/>
      <dgm:t>
        <a:bodyPr/>
        <a:lstStyle/>
        <a:p>
          <a:endParaRPr lang="en-US"/>
        </a:p>
      </dgm:t>
    </dgm:pt>
    <dgm:pt modelId="{3816BFB3-144C-44A2-A6B9-11C9BE46F7EC}">
      <dgm:prSet/>
      <dgm:spPr/>
      <dgm:t>
        <a:bodyPr/>
        <a:lstStyle/>
        <a:p>
          <a:r>
            <a:rPr lang="en-GB" b="1"/>
            <a:t>By Dilution: </a:t>
          </a:r>
          <a:endParaRPr lang="en-US"/>
        </a:p>
      </dgm:t>
    </dgm:pt>
    <dgm:pt modelId="{34074633-07A5-4500-8632-2C2CF9D02FC4}" type="parTrans" cxnId="{E6FF22AE-63D5-4E6A-9A34-3ED6106908F6}">
      <dgm:prSet/>
      <dgm:spPr/>
      <dgm:t>
        <a:bodyPr/>
        <a:lstStyle/>
        <a:p>
          <a:endParaRPr lang="en-US"/>
        </a:p>
      </dgm:t>
    </dgm:pt>
    <dgm:pt modelId="{CF93D56B-1BC1-4A4C-A680-478719FCC266}" type="sibTrans" cxnId="{E6FF22AE-63D5-4E6A-9A34-3ED6106908F6}">
      <dgm:prSet/>
      <dgm:spPr/>
      <dgm:t>
        <a:bodyPr/>
        <a:lstStyle/>
        <a:p>
          <a:endParaRPr lang="en-US"/>
        </a:p>
      </dgm:t>
    </dgm:pt>
    <dgm:pt modelId="{FB33B674-B481-4B64-97C4-B04F4DC706B1}">
      <dgm:prSet/>
      <dgm:spPr/>
      <dgm:t>
        <a:bodyPr/>
        <a:lstStyle/>
        <a:p>
          <a:r>
            <a:rPr lang="en-GB" dirty="0"/>
            <a:t>Services given to all but amount given reduced, for example GP appointments </a:t>
          </a:r>
          <a:endParaRPr lang="en-US" dirty="0"/>
        </a:p>
      </dgm:t>
    </dgm:pt>
    <dgm:pt modelId="{94AD2747-71D8-413C-B968-7D375066EB85}" type="parTrans" cxnId="{4C608208-BA6D-4D5E-A1F5-E9FB2D0AD4E4}">
      <dgm:prSet/>
      <dgm:spPr/>
      <dgm:t>
        <a:bodyPr/>
        <a:lstStyle/>
        <a:p>
          <a:endParaRPr lang="en-US"/>
        </a:p>
      </dgm:t>
    </dgm:pt>
    <dgm:pt modelId="{8493DC66-0AC4-4FF1-A816-424EAA06BAE7}" type="sibTrans" cxnId="{4C608208-BA6D-4D5E-A1F5-E9FB2D0AD4E4}">
      <dgm:prSet/>
      <dgm:spPr/>
      <dgm:t>
        <a:bodyPr/>
        <a:lstStyle/>
        <a:p>
          <a:endParaRPr lang="en-US"/>
        </a:p>
      </dgm:t>
    </dgm:pt>
    <dgm:pt modelId="{719C00F0-0E29-475F-838A-DA7C6D285F6B}">
      <dgm:prSet/>
      <dgm:spPr/>
      <dgm:t>
        <a:bodyPr/>
        <a:lstStyle/>
        <a:p>
          <a:r>
            <a:rPr lang="en-GB" b="1"/>
            <a:t>By Termination: </a:t>
          </a:r>
          <a:endParaRPr lang="en-US"/>
        </a:p>
      </dgm:t>
    </dgm:pt>
    <dgm:pt modelId="{AF474F3D-8362-4C88-9FB8-3098B4C0335E}" type="parTrans" cxnId="{E65590B6-BE3E-45CA-855D-BCE49092ED6D}">
      <dgm:prSet/>
      <dgm:spPr/>
      <dgm:t>
        <a:bodyPr/>
        <a:lstStyle/>
        <a:p>
          <a:endParaRPr lang="en-US"/>
        </a:p>
      </dgm:t>
    </dgm:pt>
    <dgm:pt modelId="{CD306EAF-3E6A-4506-8E84-18AC6CFD65BD}" type="sibTrans" cxnId="{E65590B6-BE3E-45CA-855D-BCE49092ED6D}">
      <dgm:prSet/>
      <dgm:spPr/>
      <dgm:t>
        <a:bodyPr/>
        <a:lstStyle/>
        <a:p>
          <a:endParaRPr lang="en-US"/>
        </a:p>
      </dgm:t>
    </dgm:pt>
    <dgm:pt modelId="{339C53CF-5369-4EBD-B18B-92A09BD82740}">
      <dgm:prSet/>
      <dgm:spPr/>
      <dgm:t>
        <a:bodyPr/>
        <a:lstStyle/>
        <a:p>
          <a:r>
            <a:rPr lang="en-GB"/>
            <a:t>System no longer treats certain patients, for example, cessation of cancer treatment</a:t>
          </a:r>
          <a:endParaRPr lang="en-US"/>
        </a:p>
      </dgm:t>
    </dgm:pt>
    <dgm:pt modelId="{B84337E6-AE0D-40D3-85A5-B3FE434C1214}" type="parTrans" cxnId="{6B7E1A2C-55D1-4878-A101-0514840EA29D}">
      <dgm:prSet/>
      <dgm:spPr/>
      <dgm:t>
        <a:bodyPr/>
        <a:lstStyle/>
        <a:p>
          <a:endParaRPr lang="en-US"/>
        </a:p>
      </dgm:t>
    </dgm:pt>
    <dgm:pt modelId="{117D8722-21E7-450C-BC91-8412A43DC11B}" type="sibTrans" cxnId="{6B7E1A2C-55D1-4878-A101-0514840EA29D}">
      <dgm:prSet/>
      <dgm:spPr/>
      <dgm:t>
        <a:bodyPr/>
        <a:lstStyle/>
        <a:p>
          <a:endParaRPr lang="en-US"/>
        </a:p>
      </dgm:t>
    </dgm:pt>
    <dgm:pt modelId="{C553BEF8-D707-481F-A2CC-5D2B2266CC9F}" type="pres">
      <dgm:prSet presAssocID="{816A21A8-F65D-4E45-9A5B-77F436795494}" presName="vert0" presStyleCnt="0">
        <dgm:presLayoutVars>
          <dgm:dir/>
          <dgm:animOne val="branch"/>
          <dgm:animLvl val="lvl"/>
        </dgm:presLayoutVars>
      </dgm:prSet>
      <dgm:spPr/>
    </dgm:pt>
    <dgm:pt modelId="{140CD6F0-6F18-40E0-B1C2-BA16F9F641F7}" type="pres">
      <dgm:prSet presAssocID="{D07A9F1C-6CFA-4CFC-8F8E-34588719A647}" presName="thickLine" presStyleLbl="alignNode1" presStyleIdx="0" presStyleCnt="7"/>
      <dgm:spPr/>
    </dgm:pt>
    <dgm:pt modelId="{56D3B577-3532-403D-93B1-0D01DDB2DF29}" type="pres">
      <dgm:prSet presAssocID="{D07A9F1C-6CFA-4CFC-8F8E-34588719A647}" presName="horz1" presStyleCnt="0"/>
      <dgm:spPr/>
    </dgm:pt>
    <dgm:pt modelId="{9B864857-B606-4951-B59A-E2486B248E1E}" type="pres">
      <dgm:prSet presAssocID="{D07A9F1C-6CFA-4CFC-8F8E-34588719A647}" presName="tx1" presStyleLbl="revTx" presStyleIdx="0" presStyleCnt="14"/>
      <dgm:spPr/>
    </dgm:pt>
    <dgm:pt modelId="{996846AC-B89F-4D67-963B-B566EC17B9E3}" type="pres">
      <dgm:prSet presAssocID="{D07A9F1C-6CFA-4CFC-8F8E-34588719A647}" presName="vert1" presStyleCnt="0"/>
      <dgm:spPr/>
    </dgm:pt>
    <dgm:pt modelId="{16EC6F8A-1E0D-4BAC-8511-80789F4787C1}" type="pres">
      <dgm:prSet presAssocID="{978E81EB-5421-4A34-B87B-6E65CA032FCA}" presName="vertSpace2a" presStyleCnt="0"/>
      <dgm:spPr/>
    </dgm:pt>
    <dgm:pt modelId="{4D95017D-2C5E-4FC1-82D3-3C2630154143}" type="pres">
      <dgm:prSet presAssocID="{978E81EB-5421-4A34-B87B-6E65CA032FCA}" presName="horz2" presStyleCnt="0"/>
      <dgm:spPr/>
    </dgm:pt>
    <dgm:pt modelId="{85D4DF3D-E9A2-4E6D-94B6-C0284C95E7F6}" type="pres">
      <dgm:prSet presAssocID="{978E81EB-5421-4A34-B87B-6E65CA032FCA}" presName="horzSpace2" presStyleCnt="0"/>
      <dgm:spPr/>
    </dgm:pt>
    <dgm:pt modelId="{D499891E-2833-47B5-8E9B-0D790DB0F3A5}" type="pres">
      <dgm:prSet presAssocID="{978E81EB-5421-4A34-B87B-6E65CA032FCA}" presName="tx2" presStyleLbl="revTx" presStyleIdx="1" presStyleCnt="14"/>
      <dgm:spPr/>
    </dgm:pt>
    <dgm:pt modelId="{9C349A35-AA31-4D84-80D4-A7C2E2571263}" type="pres">
      <dgm:prSet presAssocID="{978E81EB-5421-4A34-B87B-6E65CA032FCA}" presName="vert2" presStyleCnt="0"/>
      <dgm:spPr/>
    </dgm:pt>
    <dgm:pt modelId="{3EECA4C9-4B87-4BA2-B9A5-44A8F244A8E5}" type="pres">
      <dgm:prSet presAssocID="{978E81EB-5421-4A34-B87B-6E65CA032FCA}" presName="thinLine2b" presStyleLbl="callout" presStyleIdx="0" presStyleCnt="7"/>
      <dgm:spPr/>
    </dgm:pt>
    <dgm:pt modelId="{3914CD77-4AF2-4E23-BDF0-72C1345ACDB1}" type="pres">
      <dgm:prSet presAssocID="{978E81EB-5421-4A34-B87B-6E65CA032FCA}" presName="vertSpace2b" presStyleCnt="0"/>
      <dgm:spPr/>
    </dgm:pt>
    <dgm:pt modelId="{E5C5861E-799A-4E20-83F7-C66804BDB539}" type="pres">
      <dgm:prSet presAssocID="{CD48D82E-DA73-4097-BE1E-6775B77E9A8C}" presName="thickLine" presStyleLbl="alignNode1" presStyleIdx="1" presStyleCnt="7"/>
      <dgm:spPr/>
    </dgm:pt>
    <dgm:pt modelId="{3D37713F-0110-4237-8C02-55E9AACF86D3}" type="pres">
      <dgm:prSet presAssocID="{CD48D82E-DA73-4097-BE1E-6775B77E9A8C}" presName="horz1" presStyleCnt="0"/>
      <dgm:spPr/>
    </dgm:pt>
    <dgm:pt modelId="{D4CBBE88-D291-4313-A5F8-00525ACDD5F0}" type="pres">
      <dgm:prSet presAssocID="{CD48D82E-DA73-4097-BE1E-6775B77E9A8C}" presName="tx1" presStyleLbl="revTx" presStyleIdx="2" presStyleCnt="14"/>
      <dgm:spPr/>
    </dgm:pt>
    <dgm:pt modelId="{5792C327-6ED4-4A42-B517-52A8796FF281}" type="pres">
      <dgm:prSet presAssocID="{CD48D82E-DA73-4097-BE1E-6775B77E9A8C}" presName="vert1" presStyleCnt="0"/>
      <dgm:spPr/>
    </dgm:pt>
    <dgm:pt modelId="{FFFE0474-7181-405B-B27D-ACCA446C14BF}" type="pres">
      <dgm:prSet presAssocID="{51856D94-1CB3-46E4-836B-8BAC5AABA4CC}" presName="vertSpace2a" presStyleCnt="0"/>
      <dgm:spPr/>
    </dgm:pt>
    <dgm:pt modelId="{E800D8E8-8642-402E-B234-93FD0EDCA680}" type="pres">
      <dgm:prSet presAssocID="{51856D94-1CB3-46E4-836B-8BAC5AABA4CC}" presName="horz2" presStyleCnt="0"/>
      <dgm:spPr/>
    </dgm:pt>
    <dgm:pt modelId="{6133214F-B102-4F8F-B3D5-7B02631124E4}" type="pres">
      <dgm:prSet presAssocID="{51856D94-1CB3-46E4-836B-8BAC5AABA4CC}" presName="horzSpace2" presStyleCnt="0"/>
      <dgm:spPr/>
    </dgm:pt>
    <dgm:pt modelId="{953109D5-B4E7-4A85-A05D-834F5BFD51E8}" type="pres">
      <dgm:prSet presAssocID="{51856D94-1CB3-46E4-836B-8BAC5AABA4CC}" presName="tx2" presStyleLbl="revTx" presStyleIdx="3" presStyleCnt="14"/>
      <dgm:spPr/>
    </dgm:pt>
    <dgm:pt modelId="{41F637B0-1970-4D91-B150-7317AA78443F}" type="pres">
      <dgm:prSet presAssocID="{51856D94-1CB3-46E4-836B-8BAC5AABA4CC}" presName="vert2" presStyleCnt="0"/>
      <dgm:spPr/>
    </dgm:pt>
    <dgm:pt modelId="{3117D535-29C2-40E5-AA4B-7A43E710EC48}" type="pres">
      <dgm:prSet presAssocID="{51856D94-1CB3-46E4-836B-8BAC5AABA4CC}" presName="thinLine2b" presStyleLbl="callout" presStyleIdx="1" presStyleCnt="7"/>
      <dgm:spPr/>
    </dgm:pt>
    <dgm:pt modelId="{CA1B3C61-0849-4D4F-80BE-C66C848384C6}" type="pres">
      <dgm:prSet presAssocID="{51856D94-1CB3-46E4-836B-8BAC5AABA4CC}" presName="vertSpace2b" presStyleCnt="0"/>
      <dgm:spPr/>
    </dgm:pt>
    <dgm:pt modelId="{88A3E2A6-E897-4613-8C20-09289EA6B00E}" type="pres">
      <dgm:prSet presAssocID="{3A259B03-D4BA-4213-8138-4FD361649C7A}" presName="thickLine" presStyleLbl="alignNode1" presStyleIdx="2" presStyleCnt="7"/>
      <dgm:spPr/>
    </dgm:pt>
    <dgm:pt modelId="{FA0804EB-377A-43E3-8AF0-82B4143A0598}" type="pres">
      <dgm:prSet presAssocID="{3A259B03-D4BA-4213-8138-4FD361649C7A}" presName="horz1" presStyleCnt="0"/>
      <dgm:spPr/>
    </dgm:pt>
    <dgm:pt modelId="{6E5408EE-7CE7-491D-A9D0-7C8A9139AC1B}" type="pres">
      <dgm:prSet presAssocID="{3A259B03-D4BA-4213-8138-4FD361649C7A}" presName="tx1" presStyleLbl="revTx" presStyleIdx="4" presStyleCnt="14"/>
      <dgm:spPr/>
    </dgm:pt>
    <dgm:pt modelId="{970A1B66-15A8-4952-8B43-93874481A7CD}" type="pres">
      <dgm:prSet presAssocID="{3A259B03-D4BA-4213-8138-4FD361649C7A}" presName="vert1" presStyleCnt="0"/>
      <dgm:spPr/>
    </dgm:pt>
    <dgm:pt modelId="{273E7A19-991C-45B4-B631-0346856EBCF8}" type="pres">
      <dgm:prSet presAssocID="{22FC0751-A602-432B-890D-12FD06530F8F}" presName="vertSpace2a" presStyleCnt="0"/>
      <dgm:spPr/>
    </dgm:pt>
    <dgm:pt modelId="{F9756883-600B-4417-A61E-D9A8B2E2E15E}" type="pres">
      <dgm:prSet presAssocID="{22FC0751-A602-432B-890D-12FD06530F8F}" presName="horz2" presStyleCnt="0"/>
      <dgm:spPr/>
    </dgm:pt>
    <dgm:pt modelId="{D582B3F9-CFA2-42CF-AACA-01BCD87225C7}" type="pres">
      <dgm:prSet presAssocID="{22FC0751-A602-432B-890D-12FD06530F8F}" presName="horzSpace2" presStyleCnt="0"/>
      <dgm:spPr/>
    </dgm:pt>
    <dgm:pt modelId="{515FB4EE-5538-4AE3-8ECA-18A8FCDF910B}" type="pres">
      <dgm:prSet presAssocID="{22FC0751-A602-432B-890D-12FD06530F8F}" presName="tx2" presStyleLbl="revTx" presStyleIdx="5" presStyleCnt="14"/>
      <dgm:spPr/>
    </dgm:pt>
    <dgm:pt modelId="{29F8E810-6C1D-4E54-852E-735C208059EC}" type="pres">
      <dgm:prSet presAssocID="{22FC0751-A602-432B-890D-12FD06530F8F}" presName="vert2" presStyleCnt="0"/>
      <dgm:spPr/>
    </dgm:pt>
    <dgm:pt modelId="{E3FAAE25-EAAB-4718-B0E6-83163A2383FC}" type="pres">
      <dgm:prSet presAssocID="{22FC0751-A602-432B-890D-12FD06530F8F}" presName="thinLine2b" presStyleLbl="callout" presStyleIdx="2" presStyleCnt="7"/>
      <dgm:spPr/>
    </dgm:pt>
    <dgm:pt modelId="{5495B22F-DD77-4EF1-B18B-FF40FBBDA1FE}" type="pres">
      <dgm:prSet presAssocID="{22FC0751-A602-432B-890D-12FD06530F8F}" presName="vertSpace2b" presStyleCnt="0"/>
      <dgm:spPr/>
    </dgm:pt>
    <dgm:pt modelId="{2780F10D-1FCA-49C0-B388-34A274A83166}" type="pres">
      <dgm:prSet presAssocID="{9EBF7F85-1769-4F60-9794-76360955AF3E}" presName="thickLine" presStyleLbl="alignNode1" presStyleIdx="3" presStyleCnt="7"/>
      <dgm:spPr/>
    </dgm:pt>
    <dgm:pt modelId="{F46A8FDC-A633-4819-A7BE-7A409DCB515B}" type="pres">
      <dgm:prSet presAssocID="{9EBF7F85-1769-4F60-9794-76360955AF3E}" presName="horz1" presStyleCnt="0"/>
      <dgm:spPr/>
    </dgm:pt>
    <dgm:pt modelId="{CD6CF04A-5EB2-4CBB-90D6-94DB5090F3AD}" type="pres">
      <dgm:prSet presAssocID="{9EBF7F85-1769-4F60-9794-76360955AF3E}" presName="tx1" presStyleLbl="revTx" presStyleIdx="6" presStyleCnt="14"/>
      <dgm:spPr/>
    </dgm:pt>
    <dgm:pt modelId="{4A6B49EC-0563-45EE-BCAE-96A581B68387}" type="pres">
      <dgm:prSet presAssocID="{9EBF7F85-1769-4F60-9794-76360955AF3E}" presName="vert1" presStyleCnt="0"/>
      <dgm:spPr/>
    </dgm:pt>
    <dgm:pt modelId="{7F82DE0B-22C7-43E2-8260-C0F4C33849F6}" type="pres">
      <dgm:prSet presAssocID="{8BCC33F4-05C2-4C73-BF16-C90EDB4F0539}" presName="vertSpace2a" presStyleCnt="0"/>
      <dgm:spPr/>
    </dgm:pt>
    <dgm:pt modelId="{355D4EDB-9A99-43CA-851D-95124926156E}" type="pres">
      <dgm:prSet presAssocID="{8BCC33F4-05C2-4C73-BF16-C90EDB4F0539}" presName="horz2" presStyleCnt="0"/>
      <dgm:spPr/>
    </dgm:pt>
    <dgm:pt modelId="{79B1E778-713F-494E-8401-A32708536226}" type="pres">
      <dgm:prSet presAssocID="{8BCC33F4-05C2-4C73-BF16-C90EDB4F0539}" presName="horzSpace2" presStyleCnt="0"/>
      <dgm:spPr/>
    </dgm:pt>
    <dgm:pt modelId="{C885162D-7888-4346-AD74-FC45BF2D4837}" type="pres">
      <dgm:prSet presAssocID="{8BCC33F4-05C2-4C73-BF16-C90EDB4F0539}" presName="tx2" presStyleLbl="revTx" presStyleIdx="7" presStyleCnt="14"/>
      <dgm:spPr/>
    </dgm:pt>
    <dgm:pt modelId="{46109B2D-503E-4675-A759-13816DA13C77}" type="pres">
      <dgm:prSet presAssocID="{8BCC33F4-05C2-4C73-BF16-C90EDB4F0539}" presName="vert2" presStyleCnt="0"/>
      <dgm:spPr/>
    </dgm:pt>
    <dgm:pt modelId="{3E199FBF-2011-4742-9BBE-E4E209586109}" type="pres">
      <dgm:prSet presAssocID="{8BCC33F4-05C2-4C73-BF16-C90EDB4F0539}" presName="thinLine2b" presStyleLbl="callout" presStyleIdx="3" presStyleCnt="7"/>
      <dgm:spPr/>
    </dgm:pt>
    <dgm:pt modelId="{6603D6FA-E021-455F-8AE9-ADE76B0FD5FA}" type="pres">
      <dgm:prSet presAssocID="{8BCC33F4-05C2-4C73-BF16-C90EDB4F0539}" presName="vertSpace2b" presStyleCnt="0"/>
      <dgm:spPr/>
    </dgm:pt>
    <dgm:pt modelId="{93C225AE-B777-4E6E-BC6D-8F3EFCBC8C0B}" type="pres">
      <dgm:prSet presAssocID="{F9D64BC1-C3D0-41D8-A940-DDFFD511C3CC}" presName="thickLine" presStyleLbl="alignNode1" presStyleIdx="4" presStyleCnt="7"/>
      <dgm:spPr/>
    </dgm:pt>
    <dgm:pt modelId="{BE3C91F5-E7AE-45FB-8F98-C34ADCEC9F69}" type="pres">
      <dgm:prSet presAssocID="{F9D64BC1-C3D0-41D8-A940-DDFFD511C3CC}" presName="horz1" presStyleCnt="0"/>
      <dgm:spPr/>
    </dgm:pt>
    <dgm:pt modelId="{7D09C439-89F3-4E03-B6C1-05102B769E1B}" type="pres">
      <dgm:prSet presAssocID="{F9D64BC1-C3D0-41D8-A940-DDFFD511C3CC}" presName="tx1" presStyleLbl="revTx" presStyleIdx="8" presStyleCnt="14"/>
      <dgm:spPr/>
    </dgm:pt>
    <dgm:pt modelId="{C5AAA6C1-9206-4B4D-AA95-EA890994238B}" type="pres">
      <dgm:prSet presAssocID="{F9D64BC1-C3D0-41D8-A940-DDFFD511C3CC}" presName="vert1" presStyleCnt="0"/>
      <dgm:spPr/>
    </dgm:pt>
    <dgm:pt modelId="{87B85F55-F55F-48D6-B652-8AD41458A92F}" type="pres">
      <dgm:prSet presAssocID="{25B9AE5E-A1B7-41C2-8838-4527E29DA7E7}" presName="vertSpace2a" presStyleCnt="0"/>
      <dgm:spPr/>
    </dgm:pt>
    <dgm:pt modelId="{B4F013EE-3066-48EE-903B-82DA5140B00B}" type="pres">
      <dgm:prSet presAssocID="{25B9AE5E-A1B7-41C2-8838-4527E29DA7E7}" presName="horz2" presStyleCnt="0"/>
      <dgm:spPr/>
    </dgm:pt>
    <dgm:pt modelId="{28F88174-5F9F-43B9-9A0D-F39A30AE2692}" type="pres">
      <dgm:prSet presAssocID="{25B9AE5E-A1B7-41C2-8838-4527E29DA7E7}" presName="horzSpace2" presStyleCnt="0"/>
      <dgm:spPr/>
    </dgm:pt>
    <dgm:pt modelId="{3808ADC6-B235-4375-AD97-EFAC3B3B21E3}" type="pres">
      <dgm:prSet presAssocID="{25B9AE5E-A1B7-41C2-8838-4527E29DA7E7}" presName="tx2" presStyleLbl="revTx" presStyleIdx="9" presStyleCnt="14"/>
      <dgm:spPr/>
    </dgm:pt>
    <dgm:pt modelId="{7C816276-5A49-4775-AACA-0027708BBD5C}" type="pres">
      <dgm:prSet presAssocID="{25B9AE5E-A1B7-41C2-8838-4527E29DA7E7}" presName="vert2" presStyleCnt="0"/>
      <dgm:spPr/>
    </dgm:pt>
    <dgm:pt modelId="{0C3D06D1-F123-4274-B30D-59862798C908}" type="pres">
      <dgm:prSet presAssocID="{25B9AE5E-A1B7-41C2-8838-4527E29DA7E7}" presName="thinLine2b" presStyleLbl="callout" presStyleIdx="4" presStyleCnt="7"/>
      <dgm:spPr/>
    </dgm:pt>
    <dgm:pt modelId="{CF57BCD4-85A2-4330-BB55-75758B0C6438}" type="pres">
      <dgm:prSet presAssocID="{25B9AE5E-A1B7-41C2-8838-4527E29DA7E7}" presName="vertSpace2b" presStyleCnt="0"/>
      <dgm:spPr/>
    </dgm:pt>
    <dgm:pt modelId="{B8406DCA-A5B1-41A4-9CAD-7D06EE874E69}" type="pres">
      <dgm:prSet presAssocID="{3816BFB3-144C-44A2-A6B9-11C9BE46F7EC}" presName="thickLine" presStyleLbl="alignNode1" presStyleIdx="5" presStyleCnt="7"/>
      <dgm:spPr/>
    </dgm:pt>
    <dgm:pt modelId="{42D0C546-8319-4B82-8264-52083FF0F319}" type="pres">
      <dgm:prSet presAssocID="{3816BFB3-144C-44A2-A6B9-11C9BE46F7EC}" presName="horz1" presStyleCnt="0"/>
      <dgm:spPr/>
    </dgm:pt>
    <dgm:pt modelId="{71F177BC-CABF-4285-B21C-8E856A877C9E}" type="pres">
      <dgm:prSet presAssocID="{3816BFB3-144C-44A2-A6B9-11C9BE46F7EC}" presName="tx1" presStyleLbl="revTx" presStyleIdx="10" presStyleCnt="14"/>
      <dgm:spPr/>
    </dgm:pt>
    <dgm:pt modelId="{E7B685A9-AFA1-4CB7-80A8-83A753C748B6}" type="pres">
      <dgm:prSet presAssocID="{3816BFB3-144C-44A2-A6B9-11C9BE46F7EC}" presName="vert1" presStyleCnt="0"/>
      <dgm:spPr/>
    </dgm:pt>
    <dgm:pt modelId="{82CEE62E-805F-4FAC-B297-0D8AB0DC47A1}" type="pres">
      <dgm:prSet presAssocID="{FB33B674-B481-4B64-97C4-B04F4DC706B1}" presName="vertSpace2a" presStyleCnt="0"/>
      <dgm:spPr/>
    </dgm:pt>
    <dgm:pt modelId="{CF3BF3F7-95AB-4A1E-BD16-26F8FD4EDF64}" type="pres">
      <dgm:prSet presAssocID="{FB33B674-B481-4B64-97C4-B04F4DC706B1}" presName="horz2" presStyleCnt="0"/>
      <dgm:spPr/>
    </dgm:pt>
    <dgm:pt modelId="{C4D1ECDC-2FB8-4FF6-9C1A-982AE5D5F2F1}" type="pres">
      <dgm:prSet presAssocID="{FB33B674-B481-4B64-97C4-B04F4DC706B1}" presName="horzSpace2" presStyleCnt="0"/>
      <dgm:spPr/>
    </dgm:pt>
    <dgm:pt modelId="{6EC31F0D-1B85-4A63-80CE-9DBB8000E728}" type="pres">
      <dgm:prSet presAssocID="{FB33B674-B481-4B64-97C4-B04F4DC706B1}" presName="tx2" presStyleLbl="revTx" presStyleIdx="11" presStyleCnt="14"/>
      <dgm:spPr/>
    </dgm:pt>
    <dgm:pt modelId="{46846295-13F6-4C24-B467-38C76D85F8C0}" type="pres">
      <dgm:prSet presAssocID="{FB33B674-B481-4B64-97C4-B04F4DC706B1}" presName="vert2" presStyleCnt="0"/>
      <dgm:spPr/>
    </dgm:pt>
    <dgm:pt modelId="{19A41090-4660-4D1A-B1E6-53A3FB5AC799}" type="pres">
      <dgm:prSet presAssocID="{FB33B674-B481-4B64-97C4-B04F4DC706B1}" presName="thinLine2b" presStyleLbl="callout" presStyleIdx="5" presStyleCnt="7"/>
      <dgm:spPr/>
    </dgm:pt>
    <dgm:pt modelId="{F6341CBB-723E-4087-88F3-BB40FE6108E2}" type="pres">
      <dgm:prSet presAssocID="{FB33B674-B481-4B64-97C4-B04F4DC706B1}" presName="vertSpace2b" presStyleCnt="0"/>
      <dgm:spPr/>
    </dgm:pt>
    <dgm:pt modelId="{858C531D-BBB1-45B9-962C-29381DDFCD52}" type="pres">
      <dgm:prSet presAssocID="{719C00F0-0E29-475F-838A-DA7C6D285F6B}" presName="thickLine" presStyleLbl="alignNode1" presStyleIdx="6" presStyleCnt="7"/>
      <dgm:spPr/>
    </dgm:pt>
    <dgm:pt modelId="{C3F535D5-EAC0-4C9E-8EBF-27602A1C3DA5}" type="pres">
      <dgm:prSet presAssocID="{719C00F0-0E29-475F-838A-DA7C6D285F6B}" presName="horz1" presStyleCnt="0"/>
      <dgm:spPr/>
    </dgm:pt>
    <dgm:pt modelId="{FE7F37D8-B095-4ED2-87AC-2C0E4FD01161}" type="pres">
      <dgm:prSet presAssocID="{719C00F0-0E29-475F-838A-DA7C6D285F6B}" presName="tx1" presStyleLbl="revTx" presStyleIdx="12" presStyleCnt="14"/>
      <dgm:spPr/>
    </dgm:pt>
    <dgm:pt modelId="{14FEE3CF-24F4-4B3F-9F4B-05643915C8DA}" type="pres">
      <dgm:prSet presAssocID="{719C00F0-0E29-475F-838A-DA7C6D285F6B}" presName="vert1" presStyleCnt="0"/>
      <dgm:spPr/>
    </dgm:pt>
    <dgm:pt modelId="{D9CE8F70-189C-4ABA-B003-519FB06F5A7B}" type="pres">
      <dgm:prSet presAssocID="{339C53CF-5369-4EBD-B18B-92A09BD82740}" presName="vertSpace2a" presStyleCnt="0"/>
      <dgm:spPr/>
    </dgm:pt>
    <dgm:pt modelId="{FB54EEAF-2B54-4ED5-A76C-6F25A3053C6E}" type="pres">
      <dgm:prSet presAssocID="{339C53CF-5369-4EBD-B18B-92A09BD82740}" presName="horz2" presStyleCnt="0"/>
      <dgm:spPr/>
    </dgm:pt>
    <dgm:pt modelId="{1D8B28A1-BA8A-49B5-97AB-DDD0EB3F2BA8}" type="pres">
      <dgm:prSet presAssocID="{339C53CF-5369-4EBD-B18B-92A09BD82740}" presName="horzSpace2" presStyleCnt="0"/>
      <dgm:spPr/>
    </dgm:pt>
    <dgm:pt modelId="{C1B222D9-1240-41CE-A641-E6E0F3D483FE}" type="pres">
      <dgm:prSet presAssocID="{339C53CF-5369-4EBD-B18B-92A09BD82740}" presName="tx2" presStyleLbl="revTx" presStyleIdx="13" presStyleCnt="14"/>
      <dgm:spPr/>
    </dgm:pt>
    <dgm:pt modelId="{3A8D6AD3-A654-406B-911A-D46DA7862154}" type="pres">
      <dgm:prSet presAssocID="{339C53CF-5369-4EBD-B18B-92A09BD82740}" presName="vert2" presStyleCnt="0"/>
      <dgm:spPr/>
    </dgm:pt>
    <dgm:pt modelId="{3BF51FDD-F8D1-4C36-B49E-12DE13988C56}" type="pres">
      <dgm:prSet presAssocID="{339C53CF-5369-4EBD-B18B-92A09BD82740}" presName="thinLine2b" presStyleLbl="callout" presStyleIdx="6" presStyleCnt="7"/>
      <dgm:spPr/>
    </dgm:pt>
    <dgm:pt modelId="{DFF48EDF-41BE-420B-92E0-AF6DAE0DFE1F}" type="pres">
      <dgm:prSet presAssocID="{339C53CF-5369-4EBD-B18B-92A09BD82740}" presName="vertSpace2b" presStyleCnt="0"/>
      <dgm:spPr/>
    </dgm:pt>
  </dgm:ptLst>
  <dgm:cxnLst>
    <dgm:cxn modelId="{4C608208-BA6D-4D5E-A1F5-E9FB2D0AD4E4}" srcId="{3816BFB3-144C-44A2-A6B9-11C9BE46F7EC}" destId="{FB33B674-B481-4B64-97C4-B04F4DC706B1}" srcOrd="0" destOrd="0" parTransId="{94AD2747-71D8-413C-B968-7D375066EB85}" sibTransId="{8493DC66-0AC4-4FF1-A816-424EAA06BAE7}"/>
    <dgm:cxn modelId="{3AC4B30B-840C-45B2-BB70-33DEA95260B8}" type="presOf" srcId="{51856D94-1CB3-46E4-836B-8BAC5AABA4CC}" destId="{953109D5-B4E7-4A85-A05D-834F5BFD51E8}" srcOrd="0" destOrd="0" presId="urn:microsoft.com/office/officeart/2008/layout/LinedList"/>
    <dgm:cxn modelId="{89478A10-6F41-436E-AF89-985DA9CC5AD7}" srcId="{D07A9F1C-6CFA-4CFC-8F8E-34588719A647}" destId="{978E81EB-5421-4A34-B87B-6E65CA032FCA}" srcOrd="0" destOrd="0" parTransId="{0B4B766E-A6EE-49B6-96A8-838CA4268488}" sibTransId="{61E8C0FA-3D9D-4C56-BB9B-5F59BFB2351B}"/>
    <dgm:cxn modelId="{E93DB712-C0BB-4248-9643-C80EDE2EE989}" srcId="{9EBF7F85-1769-4F60-9794-76360955AF3E}" destId="{8BCC33F4-05C2-4C73-BF16-C90EDB4F0539}" srcOrd="0" destOrd="0" parTransId="{CE8E57B7-ABB1-4FE9-BFC5-FB931A361701}" sibTransId="{6D1A51F4-09FA-4C23-A826-CD9DCE7766FA}"/>
    <dgm:cxn modelId="{01952B1A-8F4F-4E44-9390-32DD0BA627CC}" srcId="{CD48D82E-DA73-4097-BE1E-6775B77E9A8C}" destId="{51856D94-1CB3-46E4-836B-8BAC5AABA4CC}" srcOrd="0" destOrd="0" parTransId="{B0D7A986-91F9-4898-A2D6-4F510904BEAB}" sibTransId="{415E6936-785A-4AE5-B6CB-D24EAAC047E7}"/>
    <dgm:cxn modelId="{2EC6F11C-BF33-48B5-A787-C559A5304097}" srcId="{816A21A8-F65D-4E45-9A5B-77F436795494}" destId="{D07A9F1C-6CFA-4CFC-8F8E-34588719A647}" srcOrd="0" destOrd="0" parTransId="{36F6843F-44B2-4B95-AFF5-84FEBF5A5E0D}" sibTransId="{24955C21-6C00-4190-A6E7-D9FDCB5F5550}"/>
    <dgm:cxn modelId="{45263323-44E3-4DDE-80CB-D760B7FFC317}" type="presOf" srcId="{25B9AE5E-A1B7-41C2-8838-4527E29DA7E7}" destId="{3808ADC6-B235-4375-AD97-EFAC3B3B21E3}" srcOrd="0" destOrd="0" presId="urn:microsoft.com/office/officeart/2008/layout/LinedList"/>
    <dgm:cxn modelId="{6B7E1A2C-55D1-4878-A101-0514840EA29D}" srcId="{719C00F0-0E29-475F-838A-DA7C6D285F6B}" destId="{339C53CF-5369-4EBD-B18B-92A09BD82740}" srcOrd="0" destOrd="0" parTransId="{B84337E6-AE0D-40D3-85A5-B3FE434C1214}" sibTransId="{117D8722-21E7-450C-BC91-8412A43DC11B}"/>
    <dgm:cxn modelId="{ACAE2736-D93F-4D86-9352-312ACE7636C0}" type="presOf" srcId="{F9D64BC1-C3D0-41D8-A940-DDFFD511C3CC}" destId="{7D09C439-89F3-4E03-B6C1-05102B769E1B}" srcOrd="0" destOrd="0" presId="urn:microsoft.com/office/officeart/2008/layout/LinedList"/>
    <dgm:cxn modelId="{C925EE47-3A0B-4954-B343-15F28FA1EEA4}" type="presOf" srcId="{3A259B03-D4BA-4213-8138-4FD361649C7A}" destId="{6E5408EE-7CE7-491D-A9D0-7C8A9139AC1B}" srcOrd="0" destOrd="0" presId="urn:microsoft.com/office/officeart/2008/layout/LinedList"/>
    <dgm:cxn modelId="{27871D51-4C17-48F7-B5D0-4E0CC8BC03B1}" type="presOf" srcId="{9EBF7F85-1769-4F60-9794-76360955AF3E}" destId="{CD6CF04A-5EB2-4CBB-90D6-94DB5090F3AD}" srcOrd="0" destOrd="0" presId="urn:microsoft.com/office/officeart/2008/layout/LinedList"/>
    <dgm:cxn modelId="{1C0F8672-0B85-43E9-A250-8C56E12E46DD}" type="presOf" srcId="{339C53CF-5369-4EBD-B18B-92A09BD82740}" destId="{C1B222D9-1240-41CE-A641-E6E0F3D483FE}" srcOrd="0" destOrd="0" presId="urn:microsoft.com/office/officeart/2008/layout/LinedList"/>
    <dgm:cxn modelId="{3714FA58-4FE8-41C0-A89F-159E0B975FB5}" type="presOf" srcId="{719C00F0-0E29-475F-838A-DA7C6D285F6B}" destId="{FE7F37D8-B095-4ED2-87AC-2C0E4FD01161}" srcOrd="0" destOrd="0" presId="urn:microsoft.com/office/officeart/2008/layout/LinedList"/>
    <dgm:cxn modelId="{7A934181-A17B-4C97-AE7D-34AF5FE953D2}" srcId="{816A21A8-F65D-4E45-9A5B-77F436795494}" destId="{3A259B03-D4BA-4213-8138-4FD361649C7A}" srcOrd="2" destOrd="0" parTransId="{38419148-39F1-485E-A746-39EEBAC62A7D}" sibTransId="{EB33C641-953E-4D7F-B83D-C3491E9D9FB5}"/>
    <dgm:cxn modelId="{C441188F-B33B-40D3-9F08-7822C588A936}" srcId="{816A21A8-F65D-4E45-9A5B-77F436795494}" destId="{CD48D82E-DA73-4097-BE1E-6775B77E9A8C}" srcOrd="1" destOrd="0" parTransId="{07B7CC3B-49BA-43D8-9617-650537A0DA3B}" sibTransId="{464C2BB1-1B57-479B-8F1B-D6F1FE4E7F42}"/>
    <dgm:cxn modelId="{35326A93-CF2E-4071-8117-5FCF4318024D}" type="presOf" srcId="{8BCC33F4-05C2-4C73-BF16-C90EDB4F0539}" destId="{C885162D-7888-4346-AD74-FC45BF2D4837}" srcOrd="0" destOrd="0" presId="urn:microsoft.com/office/officeart/2008/layout/LinedList"/>
    <dgm:cxn modelId="{40539A94-101E-4FA4-A268-E10628DC2212}" srcId="{816A21A8-F65D-4E45-9A5B-77F436795494}" destId="{F9D64BC1-C3D0-41D8-A940-DDFFD511C3CC}" srcOrd="4" destOrd="0" parTransId="{FA8323E6-3137-462B-A0E9-D24509AB278B}" sibTransId="{72F73DA1-095D-4CAF-8ECA-E622A91A10A9}"/>
    <dgm:cxn modelId="{11256698-1E31-49B0-AB54-681EDEA2756F}" srcId="{816A21A8-F65D-4E45-9A5B-77F436795494}" destId="{9EBF7F85-1769-4F60-9794-76360955AF3E}" srcOrd="3" destOrd="0" parTransId="{6F214502-529F-4656-839F-0B4DB12D2339}" sibTransId="{0C9BC9E9-0CE3-409F-BE4E-0F1486A4807F}"/>
    <dgm:cxn modelId="{B3BDC5AA-DE5C-4698-9272-395119663B30}" type="presOf" srcId="{D07A9F1C-6CFA-4CFC-8F8E-34588719A647}" destId="{9B864857-B606-4951-B59A-E2486B248E1E}" srcOrd="0" destOrd="0" presId="urn:microsoft.com/office/officeart/2008/layout/LinedList"/>
    <dgm:cxn modelId="{E6FF22AE-63D5-4E6A-9A34-3ED6106908F6}" srcId="{816A21A8-F65D-4E45-9A5B-77F436795494}" destId="{3816BFB3-144C-44A2-A6B9-11C9BE46F7EC}" srcOrd="5" destOrd="0" parTransId="{34074633-07A5-4500-8632-2C2CF9D02FC4}" sibTransId="{CF93D56B-1BC1-4A4C-A680-478719FCC266}"/>
    <dgm:cxn modelId="{E65590B6-BE3E-45CA-855D-BCE49092ED6D}" srcId="{816A21A8-F65D-4E45-9A5B-77F436795494}" destId="{719C00F0-0E29-475F-838A-DA7C6D285F6B}" srcOrd="6" destOrd="0" parTransId="{AF474F3D-8362-4C88-9FB8-3098B4C0335E}" sibTransId="{CD306EAF-3E6A-4506-8E84-18AC6CFD65BD}"/>
    <dgm:cxn modelId="{3296D9CF-6FB9-4CC7-9924-F7EE4E0B0239}" type="presOf" srcId="{3816BFB3-144C-44A2-A6B9-11C9BE46F7EC}" destId="{71F177BC-CABF-4285-B21C-8E856A877C9E}" srcOrd="0" destOrd="0" presId="urn:microsoft.com/office/officeart/2008/layout/LinedList"/>
    <dgm:cxn modelId="{C28AD9D1-009C-40B6-93DD-8E9383C4762F}" type="presOf" srcId="{FB33B674-B481-4B64-97C4-B04F4DC706B1}" destId="{6EC31F0D-1B85-4A63-80CE-9DBB8000E728}" srcOrd="0" destOrd="0" presId="urn:microsoft.com/office/officeart/2008/layout/LinedList"/>
    <dgm:cxn modelId="{E4DBF1DA-D4B6-4EF7-A5CB-265C7919C792}" type="presOf" srcId="{816A21A8-F65D-4E45-9A5B-77F436795494}" destId="{C553BEF8-D707-481F-A2CC-5D2B2266CC9F}" srcOrd="0" destOrd="0" presId="urn:microsoft.com/office/officeart/2008/layout/LinedList"/>
    <dgm:cxn modelId="{3D3B61DB-07DD-4440-B82C-77D35A743ED8}" srcId="{3A259B03-D4BA-4213-8138-4FD361649C7A}" destId="{22FC0751-A602-432B-890D-12FD06530F8F}" srcOrd="0" destOrd="0" parTransId="{E65AF825-0A6C-47B2-9F14-F837E9FAB70C}" sibTransId="{D968962D-A748-4D35-AC8F-7033A047BB21}"/>
    <dgm:cxn modelId="{4F6EEBDD-72A9-4942-8563-1EE2BD014A68}" type="presOf" srcId="{978E81EB-5421-4A34-B87B-6E65CA032FCA}" destId="{D499891E-2833-47B5-8E9B-0D790DB0F3A5}" srcOrd="0" destOrd="0" presId="urn:microsoft.com/office/officeart/2008/layout/LinedList"/>
    <dgm:cxn modelId="{6581EBDF-D986-48E4-B0D1-CF00E1A81D67}" srcId="{F9D64BC1-C3D0-41D8-A940-DDFFD511C3CC}" destId="{25B9AE5E-A1B7-41C2-8838-4527E29DA7E7}" srcOrd="0" destOrd="0" parTransId="{9AA1B461-6326-47E7-BCDE-F43069CAF944}" sibTransId="{304F8261-BC22-4127-A749-47EDC6051B1C}"/>
    <dgm:cxn modelId="{E576EEE5-D032-4938-B937-AA04DAEC5600}" type="presOf" srcId="{22FC0751-A602-432B-890D-12FD06530F8F}" destId="{515FB4EE-5538-4AE3-8ECA-18A8FCDF910B}" srcOrd="0" destOrd="0" presId="urn:microsoft.com/office/officeart/2008/layout/LinedList"/>
    <dgm:cxn modelId="{57AD0BE6-2F8A-4D47-A07B-05CD9CC70509}" type="presOf" srcId="{CD48D82E-DA73-4097-BE1E-6775B77E9A8C}" destId="{D4CBBE88-D291-4313-A5F8-00525ACDD5F0}" srcOrd="0" destOrd="0" presId="urn:microsoft.com/office/officeart/2008/layout/LinedList"/>
    <dgm:cxn modelId="{736CC661-C3E7-4229-B809-EEBDE1EF2DB5}" type="presParOf" srcId="{C553BEF8-D707-481F-A2CC-5D2B2266CC9F}" destId="{140CD6F0-6F18-40E0-B1C2-BA16F9F641F7}" srcOrd="0" destOrd="0" presId="urn:microsoft.com/office/officeart/2008/layout/LinedList"/>
    <dgm:cxn modelId="{A76D38E9-7D07-4904-922B-2874027F7D84}" type="presParOf" srcId="{C553BEF8-D707-481F-A2CC-5D2B2266CC9F}" destId="{56D3B577-3532-403D-93B1-0D01DDB2DF29}" srcOrd="1" destOrd="0" presId="urn:microsoft.com/office/officeart/2008/layout/LinedList"/>
    <dgm:cxn modelId="{1DDEE168-C031-4099-AFD7-0F7CA2F9747D}" type="presParOf" srcId="{56D3B577-3532-403D-93B1-0D01DDB2DF29}" destId="{9B864857-B606-4951-B59A-E2486B248E1E}" srcOrd="0" destOrd="0" presId="urn:microsoft.com/office/officeart/2008/layout/LinedList"/>
    <dgm:cxn modelId="{8B7800E6-3371-4531-9ED4-31C4C056627D}" type="presParOf" srcId="{56D3B577-3532-403D-93B1-0D01DDB2DF29}" destId="{996846AC-B89F-4D67-963B-B566EC17B9E3}" srcOrd="1" destOrd="0" presId="urn:microsoft.com/office/officeart/2008/layout/LinedList"/>
    <dgm:cxn modelId="{08FEA2D5-C22D-4023-BCA3-59B699247EE8}" type="presParOf" srcId="{996846AC-B89F-4D67-963B-B566EC17B9E3}" destId="{16EC6F8A-1E0D-4BAC-8511-80789F4787C1}" srcOrd="0" destOrd="0" presId="urn:microsoft.com/office/officeart/2008/layout/LinedList"/>
    <dgm:cxn modelId="{1DA3D3D9-D62A-40CD-9ACC-F62466AD4378}" type="presParOf" srcId="{996846AC-B89F-4D67-963B-B566EC17B9E3}" destId="{4D95017D-2C5E-4FC1-82D3-3C2630154143}" srcOrd="1" destOrd="0" presId="urn:microsoft.com/office/officeart/2008/layout/LinedList"/>
    <dgm:cxn modelId="{09A02EC3-278A-4DF0-98CA-A5A238A14EF6}" type="presParOf" srcId="{4D95017D-2C5E-4FC1-82D3-3C2630154143}" destId="{85D4DF3D-E9A2-4E6D-94B6-C0284C95E7F6}" srcOrd="0" destOrd="0" presId="urn:microsoft.com/office/officeart/2008/layout/LinedList"/>
    <dgm:cxn modelId="{14B2CFC9-B784-4972-9080-B565A3721575}" type="presParOf" srcId="{4D95017D-2C5E-4FC1-82D3-3C2630154143}" destId="{D499891E-2833-47B5-8E9B-0D790DB0F3A5}" srcOrd="1" destOrd="0" presId="urn:microsoft.com/office/officeart/2008/layout/LinedList"/>
    <dgm:cxn modelId="{ECDCC241-1132-4E1A-83EC-2D2A5E922F29}" type="presParOf" srcId="{4D95017D-2C5E-4FC1-82D3-3C2630154143}" destId="{9C349A35-AA31-4D84-80D4-A7C2E2571263}" srcOrd="2" destOrd="0" presId="urn:microsoft.com/office/officeart/2008/layout/LinedList"/>
    <dgm:cxn modelId="{8AA6A917-3B83-4F4E-834B-BB1DFF7F4B6A}" type="presParOf" srcId="{996846AC-B89F-4D67-963B-B566EC17B9E3}" destId="{3EECA4C9-4B87-4BA2-B9A5-44A8F244A8E5}" srcOrd="2" destOrd="0" presId="urn:microsoft.com/office/officeart/2008/layout/LinedList"/>
    <dgm:cxn modelId="{1AE20E86-43DF-420F-9D56-A7403A3BD67C}" type="presParOf" srcId="{996846AC-B89F-4D67-963B-B566EC17B9E3}" destId="{3914CD77-4AF2-4E23-BDF0-72C1345ACDB1}" srcOrd="3" destOrd="0" presId="urn:microsoft.com/office/officeart/2008/layout/LinedList"/>
    <dgm:cxn modelId="{5E7778CF-8044-4723-941F-15FEEC8D76C9}" type="presParOf" srcId="{C553BEF8-D707-481F-A2CC-5D2B2266CC9F}" destId="{E5C5861E-799A-4E20-83F7-C66804BDB539}" srcOrd="2" destOrd="0" presId="urn:microsoft.com/office/officeart/2008/layout/LinedList"/>
    <dgm:cxn modelId="{BD16D04F-DDFB-47F0-8815-81B0BA04C169}" type="presParOf" srcId="{C553BEF8-D707-481F-A2CC-5D2B2266CC9F}" destId="{3D37713F-0110-4237-8C02-55E9AACF86D3}" srcOrd="3" destOrd="0" presId="urn:microsoft.com/office/officeart/2008/layout/LinedList"/>
    <dgm:cxn modelId="{4626227B-62B5-4ABF-B7E3-E25077D370F4}" type="presParOf" srcId="{3D37713F-0110-4237-8C02-55E9AACF86D3}" destId="{D4CBBE88-D291-4313-A5F8-00525ACDD5F0}" srcOrd="0" destOrd="0" presId="urn:microsoft.com/office/officeart/2008/layout/LinedList"/>
    <dgm:cxn modelId="{E806EA0D-7EA5-4645-BA88-D006AD95DCAA}" type="presParOf" srcId="{3D37713F-0110-4237-8C02-55E9AACF86D3}" destId="{5792C327-6ED4-4A42-B517-52A8796FF281}" srcOrd="1" destOrd="0" presId="urn:microsoft.com/office/officeart/2008/layout/LinedList"/>
    <dgm:cxn modelId="{345D5A01-D306-4C54-B22D-E31ED147C0D6}" type="presParOf" srcId="{5792C327-6ED4-4A42-B517-52A8796FF281}" destId="{FFFE0474-7181-405B-B27D-ACCA446C14BF}" srcOrd="0" destOrd="0" presId="urn:microsoft.com/office/officeart/2008/layout/LinedList"/>
    <dgm:cxn modelId="{861FF0FC-BFEA-4B41-91E9-693E0261CB11}" type="presParOf" srcId="{5792C327-6ED4-4A42-B517-52A8796FF281}" destId="{E800D8E8-8642-402E-B234-93FD0EDCA680}" srcOrd="1" destOrd="0" presId="urn:microsoft.com/office/officeart/2008/layout/LinedList"/>
    <dgm:cxn modelId="{F6B40C9F-EA94-408B-9775-0CC0C79FA92C}" type="presParOf" srcId="{E800D8E8-8642-402E-B234-93FD0EDCA680}" destId="{6133214F-B102-4F8F-B3D5-7B02631124E4}" srcOrd="0" destOrd="0" presId="urn:microsoft.com/office/officeart/2008/layout/LinedList"/>
    <dgm:cxn modelId="{B7B2B27E-13FB-41A7-9250-2A6C66632256}" type="presParOf" srcId="{E800D8E8-8642-402E-B234-93FD0EDCA680}" destId="{953109D5-B4E7-4A85-A05D-834F5BFD51E8}" srcOrd="1" destOrd="0" presId="urn:microsoft.com/office/officeart/2008/layout/LinedList"/>
    <dgm:cxn modelId="{9F44257E-FF06-4781-8E61-A713552230C9}" type="presParOf" srcId="{E800D8E8-8642-402E-B234-93FD0EDCA680}" destId="{41F637B0-1970-4D91-B150-7317AA78443F}" srcOrd="2" destOrd="0" presId="urn:microsoft.com/office/officeart/2008/layout/LinedList"/>
    <dgm:cxn modelId="{57C8BD6C-49F5-414C-B307-8660F9A6320F}" type="presParOf" srcId="{5792C327-6ED4-4A42-B517-52A8796FF281}" destId="{3117D535-29C2-40E5-AA4B-7A43E710EC48}" srcOrd="2" destOrd="0" presId="urn:microsoft.com/office/officeart/2008/layout/LinedList"/>
    <dgm:cxn modelId="{8267D77E-50DF-4177-B2EC-67CA9298F19D}" type="presParOf" srcId="{5792C327-6ED4-4A42-B517-52A8796FF281}" destId="{CA1B3C61-0849-4D4F-80BE-C66C848384C6}" srcOrd="3" destOrd="0" presId="urn:microsoft.com/office/officeart/2008/layout/LinedList"/>
    <dgm:cxn modelId="{9B1B6A20-325E-4246-A046-700CC991F73C}" type="presParOf" srcId="{C553BEF8-D707-481F-A2CC-5D2B2266CC9F}" destId="{88A3E2A6-E897-4613-8C20-09289EA6B00E}" srcOrd="4" destOrd="0" presId="urn:microsoft.com/office/officeart/2008/layout/LinedList"/>
    <dgm:cxn modelId="{D691C83F-BDA5-4B2D-AAA9-D22E54B98908}" type="presParOf" srcId="{C553BEF8-D707-481F-A2CC-5D2B2266CC9F}" destId="{FA0804EB-377A-43E3-8AF0-82B4143A0598}" srcOrd="5" destOrd="0" presId="urn:microsoft.com/office/officeart/2008/layout/LinedList"/>
    <dgm:cxn modelId="{A0895FB7-23A6-4F8D-93DC-A776433AAE9F}" type="presParOf" srcId="{FA0804EB-377A-43E3-8AF0-82B4143A0598}" destId="{6E5408EE-7CE7-491D-A9D0-7C8A9139AC1B}" srcOrd="0" destOrd="0" presId="urn:microsoft.com/office/officeart/2008/layout/LinedList"/>
    <dgm:cxn modelId="{206F5769-DB55-4F9E-B588-7A2ADB13CF9F}" type="presParOf" srcId="{FA0804EB-377A-43E3-8AF0-82B4143A0598}" destId="{970A1B66-15A8-4952-8B43-93874481A7CD}" srcOrd="1" destOrd="0" presId="urn:microsoft.com/office/officeart/2008/layout/LinedList"/>
    <dgm:cxn modelId="{1E07ACD4-FD4F-4655-949F-5A519BD12458}" type="presParOf" srcId="{970A1B66-15A8-4952-8B43-93874481A7CD}" destId="{273E7A19-991C-45B4-B631-0346856EBCF8}" srcOrd="0" destOrd="0" presId="urn:microsoft.com/office/officeart/2008/layout/LinedList"/>
    <dgm:cxn modelId="{9037FA28-FDF2-4243-9117-BE1BAE8D3AD7}" type="presParOf" srcId="{970A1B66-15A8-4952-8B43-93874481A7CD}" destId="{F9756883-600B-4417-A61E-D9A8B2E2E15E}" srcOrd="1" destOrd="0" presId="urn:microsoft.com/office/officeart/2008/layout/LinedList"/>
    <dgm:cxn modelId="{0068642D-AD90-4FB0-A2F6-B69ED68F7AAA}" type="presParOf" srcId="{F9756883-600B-4417-A61E-D9A8B2E2E15E}" destId="{D582B3F9-CFA2-42CF-AACA-01BCD87225C7}" srcOrd="0" destOrd="0" presId="urn:microsoft.com/office/officeart/2008/layout/LinedList"/>
    <dgm:cxn modelId="{AC1126AC-B9A5-457F-BF1F-4E854C6F0017}" type="presParOf" srcId="{F9756883-600B-4417-A61E-D9A8B2E2E15E}" destId="{515FB4EE-5538-4AE3-8ECA-18A8FCDF910B}" srcOrd="1" destOrd="0" presId="urn:microsoft.com/office/officeart/2008/layout/LinedList"/>
    <dgm:cxn modelId="{83D05742-628B-4028-B643-918A7A7DB7E5}" type="presParOf" srcId="{F9756883-600B-4417-A61E-D9A8B2E2E15E}" destId="{29F8E810-6C1D-4E54-852E-735C208059EC}" srcOrd="2" destOrd="0" presId="urn:microsoft.com/office/officeart/2008/layout/LinedList"/>
    <dgm:cxn modelId="{7DF4E875-020D-4200-B161-143C1C1E1C2D}" type="presParOf" srcId="{970A1B66-15A8-4952-8B43-93874481A7CD}" destId="{E3FAAE25-EAAB-4718-B0E6-83163A2383FC}" srcOrd="2" destOrd="0" presId="urn:microsoft.com/office/officeart/2008/layout/LinedList"/>
    <dgm:cxn modelId="{537A0CB3-8D96-4034-8E77-04DC57A5B66A}" type="presParOf" srcId="{970A1B66-15A8-4952-8B43-93874481A7CD}" destId="{5495B22F-DD77-4EF1-B18B-FF40FBBDA1FE}" srcOrd="3" destOrd="0" presId="urn:microsoft.com/office/officeart/2008/layout/LinedList"/>
    <dgm:cxn modelId="{54AEC27E-6C14-4489-9194-BE011781D85D}" type="presParOf" srcId="{C553BEF8-D707-481F-A2CC-5D2B2266CC9F}" destId="{2780F10D-1FCA-49C0-B388-34A274A83166}" srcOrd="6" destOrd="0" presId="urn:microsoft.com/office/officeart/2008/layout/LinedList"/>
    <dgm:cxn modelId="{A44382A0-122F-4CFE-8C7C-361ADAFBEFB4}" type="presParOf" srcId="{C553BEF8-D707-481F-A2CC-5D2B2266CC9F}" destId="{F46A8FDC-A633-4819-A7BE-7A409DCB515B}" srcOrd="7" destOrd="0" presId="urn:microsoft.com/office/officeart/2008/layout/LinedList"/>
    <dgm:cxn modelId="{4E7482F6-4A80-4D79-822D-80F4068C4693}" type="presParOf" srcId="{F46A8FDC-A633-4819-A7BE-7A409DCB515B}" destId="{CD6CF04A-5EB2-4CBB-90D6-94DB5090F3AD}" srcOrd="0" destOrd="0" presId="urn:microsoft.com/office/officeart/2008/layout/LinedList"/>
    <dgm:cxn modelId="{1225E228-A839-473C-B3DB-AD48A9A91911}" type="presParOf" srcId="{F46A8FDC-A633-4819-A7BE-7A409DCB515B}" destId="{4A6B49EC-0563-45EE-BCAE-96A581B68387}" srcOrd="1" destOrd="0" presId="urn:microsoft.com/office/officeart/2008/layout/LinedList"/>
    <dgm:cxn modelId="{75BB3628-A7E8-4832-A24A-6431730A77E3}" type="presParOf" srcId="{4A6B49EC-0563-45EE-BCAE-96A581B68387}" destId="{7F82DE0B-22C7-43E2-8260-C0F4C33849F6}" srcOrd="0" destOrd="0" presId="urn:microsoft.com/office/officeart/2008/layout/LinedList"/>
    <dgm:cxn modelId="{038DC733-DF16-4A5B-9578-ADDAE107CFA5}" type="presParOf" srcId="{4A6B49EC-0563-45EE-BCAE-96A581B68387}" destId="{355D4EDB-9A99-43CA-851D-95124926156E}" srcOrd="1" destOrd="0" presId="urn:microsoft.com/office/officeart/2008/layout/LinedList"/>
    <dgm:cxn modelId="{4A981B64-96C1-4036-8ED6-87858DC498C8}" type="presParOf" srcId="{355D4EDB-9A99-43CA-851D-95124926156E}" destId="{79B1E778-713F-494E-8401-A32708536226}" srcOrd="0" destOrd="0" presId="urn:microsoft.com/office/officeart/2008/layout/LinedList"/>
    <dgm:cxn modelId="{0F28930C-4170-4631-A153-AA7477F8CBE7}" type="presParOf" srcId="{355D4EDB-9A99-43CA-851D-95124926156E}" destId="{C885162D-7888-4346-AD74-FC45BF2D4837}" srcOrd="1" destOrd="0" presId="urn:microsoft.com/office/officeart/2008/layout/LinedList"/>
    <dgm:cxn modelId="{A804EDB9-DB53-4ADE-829E-402DCE43B997}" type="presParOf" srcId="{355D4EDB-9A99-43CA-851D-95124926156E}" destId="{46109B2D-503E-4675-A759-13816DA13C77}" srcOrd="2" destOrd="0" presId="urn:microsoft.com/office/officeart/2008/layout/LinedList"/>
    <dgm:cxn modelId="{2ECBF05A-B16A-4A7D-AC20-102FB751582D}" type="presParOf" srcId="{4A6B49EC-0563-45EE-BCAE-96A581B68387}" destId="{3E199FBF-2011-4742-9BBE-E4E209586109}" srcOrd="2" destOrd="0" presId="urn:microsoft.com/office/officeart/2008/layout/LinedList"/>
    <dgm:cxn modelId="{9447B876-70E9-45E9-9BDC-E2D4BBD846C0}" type="presParOf" srcId="{4A6B49EC-0563-45EE-BCAE-96A581B68387}" destId="{6603D6FA-E021-455F-8AE9-ADE76B0FD5FA}" srcOrd="3" destOrd="0" presId="urn:microsoft.com/office/officeart/2008/layout/LinedList"/>
    <dgm:cxn modelId="{FAAFA029-365C-4D11-B3EB-012160AAE000}" type="presParOf" srcId="{C553BEF8-D707-481F-A2CC-5D2B2266CC9F}" destId="{93C225AE-B777-4E6E-BC6D-8F3EFCBC8C0B}" srcOrd="8" destOrd="0" presId="urn:microsoft.com/office/officeart/2008/layout/LinedList"/>
    <dgm:cxn modelId="{95198971-D813-40C7-AD0D-81A050761C02}" type="presParOf" srcId="{C553BEF8-D707-481F-A2CC-5D2B2266CC9F}" destId="{BE3C91F5-E7AE-45FB-8F98-C34ADCEC9F69}" srcOrd="9" destOrd="0" presId="urn:microsoft.com/office/officeart/2008/layout/LinedList"/>
    <dgm:cxn modelId="{3662DAC8-2D65-4986-8373-729AEAC2D84E}" type="presParOf" srcId="{BE3C91F5-E7AE-45FB-8F98-C34ADCEC9F69}" destId="{7D09C439-89F3-4E03-B6C1-05102B769E1B}" srcOrd="0" destOrd="0" presId="urn:microsoft.com/office/officeart/2008/layout/LinedList"/>
    <dgm:cxn modelId="{1244D750-53AD-408E-A25A-EE71D11256F4}" type="presParOf" srcId="{BE3C91F5-E7AE-45FB-8F98-C34ADCEC9F69}" destId="{C5AAA6C1-9206-4B4D-AA95-EA890994238B}" srcOrd="1" destOrd="0" presId="urn:microsoft.com/office/officeart/2008/layout/LinedList"/>
    <dgm:cxn modelId="{3774F90E-AE4D-4CDB-8601-A15ADF798F45}" type="presParOf" srcId="{C5AAA6C1-9206-4B4D-AA95-EA890994238B}" destId="{87B85F55-F55F-48D6-B652-8AD41458A92F}" srcOrd="0" destOrd="0" presId="urn:microsoft.com/office/officeart/2008/layout/LinedList"/>
    <dgm:cxn modelId="{38791687-7940-41A0-B30A-484D18947814}" type="presParOf" srcId="{C5AAA6C1-9206-4B4D-AA95-EA890994238B}" destId="{B4F013EE-3066-48EE-903B-82DA5140B00B}" srcOrd="1" destOrd="0" presId="urn:microsoft.com/office/officeart/2008/layout/LinedList"/>
    <dgm:cxn modelId="{DBEE164C-2EA1-4F6D-8754-1D2364A337B1}" type="presParOf" srcId="{B4F013EE-3066-48EE-903B-82DA5140B00B}" destId="{28F88174-5F9F-43B9-9A0D-F39A30AE2692}" srcOrd="0" destOrd="0" presId="urn:microsoft.com/office/officeart/2008/layout/LinedList"/>
    <dgm:cxn modelId="{2C727FA9-2F9C-4097-92E3-6B8F66E6304D}" type="presParOf" srcId="{B4F013EE-3066-48EE-903B-82DA5140B00B}" destId="{3808ADC6-B235-4375-AD97-EFAC3B3B21E3}" srcOrd="1" destOrd="0" presId="urn:microsoft.com/office/officeart/2008/layout/LinedList"/>
    <dgm:cxn modelId="{2D5E413E-629A-4B6A-B19E-2534605AD15C}" type="presParOf" srcId="{B4F013EE-3066-48EE-903B-82DA5140B00B}" destId="{7C816276-5A49-4775-AACA-0027708BBD5C}" srcOrd="2" destOrd="0" presId="urn:microsoft.com/office/officeart/2008/layout/LinedList"/>
    <dgm:cxn modelId="{8AC4CE11-FBF7-4DC2-B439-A538B9CEDE51}" type="presParOf" srcId="{C5AAA6C1-9206-4B4D-AA95-EA890994238B}" destId="{0C3D06D1-F123-4274-B30D-59862798C908}" srcOrd="2" destOrd="0" presId="urn:microsoft.com/office/officeart/2008/layout/LinedList"/>
    <dgm:cxn modelId="{C05C7459-0526-4083-88C0-95BD131364C9}" type="presParOf" srcId="{C5AAA6C1-9206-4B4D-AA95-EA890994238B}" destId="{CF57BCD4-85A2-4330-BB55-75758B0C6438}" srcOrd="3" destOrd="0" presId="urn:microsoft.com/office/officeart/2008/layout/LinedList"/>
    <dgm:cxn modelId="{B583CA9F-FC99-4895-AF14-6B6DCE232453}" type="presParOf" srcId="{C553BEF8-D707-481F-A2CC-5D2B2266CC9F}" destId="{B8406DCA-A5B1-41A4-9CAD-7D06EE874E69}" srcOrd="10" destOrd="0" presId="urn:microsoft.com/office/officeart/2008/layout/LinedList"/>
    <dgm:cxn modelId="{F3B93F7B-3853-4DB1-88EB-318B4ED42924}" type="presParOf" srcId="{C553BEF8-D707-481F-A2CC-5D2B2266CC9F}" destId="{42D0C546-8319-4B82-8264-52083FF0F319}" srcOrd="11" destOrd="0" presId="urn:microsoft.com/office/officeart/2008/layout/LinedList"/>
    <dgm:cxn modelId="{0060662C-D83D-49C9-85FF-42007F0020C3}" type="presParOf" srcId="{42D0C546-8319-4B82-8264-52083FF0F319}" destId="{71F177BC-CABF-4285-B21C-8E856A877C9E}" srcOrd="0" destOrd="0" presId="urn:microsoft.com/office/officeart/2008/layout/LinedList"/>
    <dgm:cxn modelId="{AD10F7C0-821B-499A-931C-3332EC2DB56F}" type="presParOf" srcId="{42D0C546-8319-4B82-8264-52083FF0F319}" destId="{E7B685A9-AFA1-4CB7-80A8-83A753C748B6}" srcOrd="1" destOrd="0" presId="urn:microsoft.com/office/officeart/2008/layout/LinedList"/>
    <dgm:cxn modelId="{B0A5923A-D576-46E9-B944-08C1D7C31505}" type="presParOf" srcId="{E7B685A9-AFA1-4CB7-80A8-83A753C748B6}" destId="{82CEE62E-805F-4FAC-B297-0D8AB0DC47A1}" srcOrd="0" destOrd="0" presId="urn:microsoft.com/office/officeart/2008/layout/LinedList"/>
    <dgm:cxn modelId="{71E90FA3-BFC9-4C62-909A-14BEE0B09650}" type="presParOf" srcId="{E7B685A9-AFA1-4CB7-80A8-83A753C748B6}" destId="{CF3BF3F7-95AB-4A1E-BD16-26F8FD4EDF64}" srcOrd="1" destOrd="0" presId="urn:microsoft.com/office/officeart/2008/layout/LinedList"/>
    <dgm:cxn modelId="{575632A6-48A9-4B7B-9C20-932C994E6B11}" type="presParOf" srcId="{CF3BF3F7-95AB-4A1E-BD16-26F8FD4EDF64}" destId="{C4D1ECDC-2FB8-4FF6-9C1A-982AE5D5F2F1}" srcOrd="0" destOrd="0" presId="urn:microsoft.com/office/officeart/2008/layout/LinedList"/>
    <dgm:cxn modelId="{B420071E-E5F7-47E4-95AA-2D4BD3213054}" type="presParOf" srcId="{CF3BF3F7-95AB-4A1E-BD16-26F8FD4EDF64}" destId="{6EC31F0D-1B85-4A63-80CE-9DBB8000E728}" srcOrd="1" destOrd="0" presId="urn:microsoft.com/office/officeart/2008/layout/LinedList"/>
    <dgm:cxn modelId="{4DD6D840-2FB2-46D3-AD36-E95E2A8B9C7A}" type="presParOf" srcId="{CF3BF3F7-95AB-4A1E-BD16-26F8FD4EDF64}" destId="{46846295-13F6-4C24-B467-38C76D85F8C0}" srcOrd="2" destOrd="0" presId="urn:microsoft.com/office/officeart/2008/layout/LinedList"/>
    <dgm:cxn modelId="{88BDD8E8-FFA8-434B-8877-75264F3F5ABE}" type="presParOf" srcId="{E7B685A9-AFA1-4CB7-80A8-83A753C748B6}" destId="{19A41090-4660-4D1A-B1E6-53A3FB5AC799}" srcOrd="2" destOrd="0" presId="urn:microsoft.com/office/officeart/2008/layout/LinedList"/>
    <dgm:cxn modelId="{26247D8E-EF57-4239-BA2F-59D95CC0143F}" type="presParOf" srcId="{E7B685A9-AFA1-4CB7-80A8-83A753C748B6}" destId="{F6341CBB-723E-4087-88F3-BB40FE6108E2}" srcOrd="3" destOrd="0" presId="urn:microsoft.com/office/officeart/2008/layout/LinedList"/>
    <dgm:cxn modelId="{7EA4D9D7-DB95-4D09-8BD9-11D737369D2E}" type="presParOf" srcId="{C553BEF8-D707-481F-A2CC-5D2B2266CC9F}" destId="{858C531D-BBB1-45B9-962C-29381DDFCD52}" srcOrd="12" destOrd="0" presId="urn:microsoft.com/office/officeart/2008/layout/LinedList"/>
    <dgm:cxn modelId="{45C05BE5-B4E8-4A9E-B5A0-2B3813A7E25F}" type="presParOf" srcId="{C553BEF8-D707-481F-A2CC-5D2B2266CC9F}" destId="{C3F535D5-EAC0-4C9E-8EBF-27602A1C3DA5}" srcOrd="13" destOrd="0" presId="urn:microsoft.com/office/officeart/2008/layout/LinedList"/>
    <dgm:cxn modelId="{48CDD221-E1E7-4607-9011-B833D7A0E40C}" type="presParOf" srcId="{C3F535D5-EAC0-4C9E-8EBF-27602A1C3DA5}" destId="{FE7F37D8-B095-4ED2-87AC-2C0E4FD01161}" srcOrd="0" destOrd="0" presId="urn:microsoft.com/office/officeart/2008/layout/LinedList"/>
    <dgm:cxn modelId="{4E83F7F7-E10B-432E-830F-64DB06ABF4CC}" type="presParOf" srcId="{C3F535D5-EAC0-4C9E-8EBF-27602A1C3DA5}" destId="{14FEE3CF-24F4-4B3F-9F4B-05643915C8DA}" srcOrd="1" destOrd="0" presId="urn:microsoft.com/office/officeart/2008/layout/LinedList"/>
    <dgm:cxn modelId="{0A46DC32-CDE9-4AD6-93D1-1FCA12D490A4}" type="presParOf" srcId="{14FEE3CF-24F4-4B3F-9F4B-05643915C8DA}" destId="{D9CE8F70-189C-4ABA-B003-519FB06F5A7B}" srcOrd="0" destOrd="0" presId="urn:microsoft.com/office/officeart/2008/layout/LinedList"/>
    <dgm:cxn modelId="{80DC4F6F-0844-4653-A18C-DD70E2AB2BF8}" type="presParOf" srcId="{14FEE3CF-24F4-4B3F-9F4B-05643915C8DA}" destId="{FB54EEAF-2B54-4ED5-A76C-6F25A3053C6E}" srcOrd="1" destOrd="0" presId="urn:microsoft.com/office/officeart/2008/layout/LinedList"/>
    <dgm:cxn modelId="{BB6BF422-E702-4199-AC1A-8C1253B7E30A}" type="presParOf" srcId="{FB54EEAF-2B54-4ED5-A76C-6F25A3053C6E}" destId="{1D8B28A1-BA8A-49B5-97AB-DDD0EB3F2BA8}" srcOrd="0" destOrd="0" presId="urn:microsoft.com/office/officeart/2008/layout/LinedList"/>
    <dgm:cxn modelId="{D2A9660C-6B6B-4556-9E72-3E586F9E2471}" type="presParOf" srcId="{FB54EEAF-2B54-4ED5-A76C-6F25A3053C6E}" destId="{C1B222D9-1240-41CE-A641-E6E0F3D483FE}" srcOrd="1" destOrd="0" presId="urn:microsoft.com/office/officeart/2008/layout/LinedList"/>
    <dgm:cxn modelId="{F47580B0-BBD8-471A-9E10-30D0FA77328D}" type="presParOf" srcId="{FB54EEAF-2B54-4ED5-A76C-6F25A3053C6E}" destId="{3A8D6AD3-A654-406B-911A-D46DA7862154}" srcOrd="2" destOrd="0" presId="urn:microsoft.com/office/officeart/2008/layout/LinedList"/>
    <dgm:cxn modelId="{2F1239E6-C9B9-425A-ADAD-74ED07EFA896}" type="presParOf" srcId="{14FEE3CF-24F4-4B3F-9F4B-05643915C8DA}" destId="{3BF51FDD-F8D1-4C36-B49E-12DE13988C56}" srcOrd="2" destOrd="0" presId="urn:microsoft.com/office/officeart/2008/layout/LinedList"/>
    <dgm:cxn modelId="{5F865394-C19B-443B-BD7F-6CC070CE0CAD}" type="presParOf" srcId="{14FEE3CF-24F4-4B3F-9F4B-05643915C8DA}" destId="{DFF48EDF-41BE-420B-92E0-AF6DAE0DFE1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6F0-6F18-40E0-B1C2-BA16F9F641F7}">
      <dsp:nvSpPr>
        <dsp:cNvPr id="0" name=""/>
        <dsp:cNvSpPr/>
      </dsp:nvSpPr>
      <dsp:spPr>
        <a:xfrm>
          <a:off x="0" y="568"/>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64857-B606-4951-B59A-E2486B248E1E}">
      <dsp:nvSpPr>
        <dsp:cNvPr id="0" name=""/>
        <dsp:cNvSpPr/>
      </dsp:nvSpPr>
      <dsp:spPr>
        <a:xfrm>
          <a:off x="0" y="568"/>
          <a:ext cx="2011680" cy="66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By Denial: </a:t>
          </a:r>
          <a:endParaRPr lang="en-US" sz="1900" kern="1200"/>
        </a:p>
      </dsp:txBody>
      <dsp:txXfrm>
        <a:off x="0" y="568"/>
        <a:ext cx="2011680" cy="665421"/>
      </dsp:txXfrm>
    </dsp:sp>
    <dsp:sp modelId="{D499891E-2833-47B5-8E9B-0D790DB0F3A5}">
      <dsp:nvSpPr>
        <dsp:cNvPr id="0" name=""/>
        <dsp:cNvSpPr/>
      </dsp:nvSpPr>
      <dsp:spPr>
        <a:xfrm>
          <a:off x="2162556" y="30785"/>
          <a:ext cx="7895844" cy="604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Patients denied care they need, for example, deemed unsuitable or not urgent enough</a:t>
          </a:r>
          <a:endParaRPr lang="en-US" sz="1600" kern="1200"/>
        </a:p>
      </dsp:txBody>
      <dsp:txXfrm>
        <a:off x="2162556" y="30785"/>
        <a:ext cx="7895844" cy="604337"/>
      </dsp:txXfrm>
    </dsp:sp>
    <dsp:sp modelId="{3EECA4C9-4B87-4BA2-B9A5-44A8F244A8E5}">
      <dsp:nvSpPr>
        <dsp:cNvPr id="0" name=""/>
        <dsp:cNvSpPr/>
      </dsp:nvSpPr>
      <dsp:spPr>
        <a:xfrm>
          <a:off x="2011680" y="635123"/>
          <a:ext cx="804672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5861E-799A-4E20-83F7-C66804BDB539}">
      <dsp:nvSpPr>
        <dsp:cNvPr id="0" name=""/>
        <dsp:cNvSpPr/>
      </dsp:nvSpPr>
      <dsp:spPr>
        <a:xfrm>
          <a:off x="0" y="665989"/>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BBE88-D291-4313-A5F8-00525ACDD5F0}">
      <dsp:nvSpPr>
        <dsp:cNvPr id="0" name=""/>
        <dsp:cNvSpPr/>
      </dsp:nvSpPr>
      <dsp:spPr>
        <a:xfrm>
          <a:off x="0" y="665989"/>
          <a:ext cx="2011680" cy="66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By Selection: </a:t>
          </a:r>
          <a:endParaRPr lang="en-US" sz="1900" kern="1200"/>
        </a:p>
      </dsp:txBody>
      <dsp:txXfrm>
        <a:off x="0" y="665989"/>
        <a:ext cx="2011680" cy="665421"/>
      </dsp:txXfrm>
    </dsp:sp>
    <dsp:sp modelId="{953109D5-B4E7-4A85-A05D-834F5BFD51E8}">
      <dsp:nvSpPr>
        <dsp:cNvPr id="0" name=""/>
        <dsp:cNvSpPr/>
      </dsp:nvSpPr>
      <dsp:spPr>
        <a:xfrm>
          <a:off x="2162556" y="696206"/>
          <a:ext cx="7895844" cy="604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Patients selected because of characteristics, for example, most likely to benefit from treatment</a:t>
          </a:r>
          <a:endParaRPr lang="en-US" sz="1600" kern="1200"/>
        </a:p>
      </dsp:txBody>
      <dsp:txXfrm>
        <a:off x="2162556" y="696206"/>
        <a:ext cx="7895844" cy="604337"/>
      </dsp:txXfrm>
    </dsp:sp>
    <dsp:sp modelId="{3117D535-29C2-40E5-AA4B-7A43E710EC48}">
      <dsp:nvSpPr>
        <dsp:cNvPr id="0" name=""/>
        <dsp:cNvSpPr/>
      </dsp:nvSpPr>
      <dsp:spPr>
        <a:xfrm>
          <a:off x="2011680" y="1300544"/>
          <a:ext cx="804672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3E2A6-E897-4613-8C20-09289EA6B00E}">
      <dsp:nvSpPr>
        <dsp:cNvPr id="0" name=""/>
        <dsp:cNvSpPr/>
      </dsp:nvSpPr>
      <dsp:spPr>
        <a:xfrm>
          <a:off x="0" y="1331411"/>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408EE-7CE7-491D-A9D0-7C8A9139AC1B}">
      <dsp:nvSpPr>
        <dsp:cNvPr id="0" name=""/>
        <dsp:cNvSpPr/>
      </dsp:nvSpPr>
      <dsp:spPr>
        <a:xfrm>
          <a:off x="0" y="1331411"/>
          <a:ext cx="2011680" cy="66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By Deflection: </a:t>
          </a:r>
          <a:endParaRPr lang="en-US" sz="1900" kern="1200"/>
        </a:p>
      </dsp:txBody>
      <dsp:txXfrm>
        <a:off x="0" y="1331411"/>
        <a:ext cx="2011680" cy="665421"/>
      </dsp:txXfrm>
    </dsp:sp>
    <dsp:sp modelId="{515FB4EE-5538-4AE3-8ECA-18A8FCDF910B}">
      <dsp:nvSpPr>
        <dsp:cNvPr id="0" name=""/>
        <dsp:cNvSpPr/>
      </dsp:nvSpPr>
      <dsp:spPr>
        <a:xfrm>
          <a:off x="2162556" y="1361628"/>
          <a:ext cx="7895844" cy="604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Patients encouraged or turned towards another service, for example, private care</a:t>
          </a:r>
          <a:endParaRPr lang="en-US" sz="1600" kern="1200" dirty="0"/>
        </a:p>
      </dsp:txBody>
      <dsp:txXfrm>
        <a:off x="2162556" y="1361628"/>
        <a:ext cx="7895844" cy="604337"/>
      </dsp:txXfrm>
    </dsp:sp>
    <dsp:sp modelId="{E3FAAE25-EAAB-4718-B0E6-83163A2383FC}">
      <dsp:nvSpPr>
        <dsp:cNvPr id="0" name=""/>
        <dsp:cNvSpPr/>
      </dsp:nvSpPr>
      <dsp:spPr>
        <a:xfrm>
          <a:off x="2011680" y="1965965"/>
          <a:ext cx="804672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0F10D-1FCA-49C0-B388-34A274A83166}">
      <dsp:nvSpPr>
        <dsp:cNvPr id="0" name=""/>
        <dsp:cNvSpPr/>
      </dsp:nvSpPr>
      <dsp:spPr>
        <a:xfrm>
          <a:off x="0" y="1996832"/>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CF04A-5EB2-4CBB-90D6-94DB5090F3AD}">
      <dsp:nvSpPr>
        <dsp:cNvPr id="0" name=""/>
        <dsp:cNvSpPr/>
      </dsp:nvSpPr>
      <dsp:spPr>
        <a:xfrm>
          <a:off x="0" y="1996832"/>
          <a:ext cx="2011680" cy="66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By Deterrence: </a:t>
          </a:r>
          <a:endParaRPr lang="en-US" sz="1900" kern="1200"/>
        </a:p>
      </dsp:txBody>
      <dsp:txXfrm>
        <a:off x="0" y="1996832"/>
        <a:ext cx="2011680" cy="665421"/>
      </dsp:txXfrm>
    </dsp:sp>
    <dsp:sp modelId="{C885162D-7888-4346-AD74-FC45BF2D4837}">
      <dsp:nvSpPr>
        <dsp:cNvPr id="0" name=""/>
        <dsp:cNvSpPr/>
      </dsp:nvSpPr>
      <dsp:spPr>
        <a:xfrm>
          <a:off x="2162556" y="2027049"/>
          <a:ext cx="7895844" cy="604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Patients deterred from seeking care, for example, barriers or costs put in place or not removed</a:t>
          </a:r>
          <a:endParaRPr lang="en-US" sz="1600" kern="1200"/>
        </a:p>
      </dsp:txBody>
      <dsp:txXfrm>
        <a:off x="2162556" y="2027049"/>
        <a:ext cx="7895844" cy="604337"/>
      </dsp:txXfrm>
    </dsp:sp>
    <dsp:sp modelId="{3E199FBF-2011-4742-9BBE-E4E209586109}">
      <dsp:nvSpPr>
        <dsp:cNvPr id="0" name=""/>
        <dsp:cNvSpPr/>
      </dsp:nvSpPr>
      <dsp:spPr>
        <a:xfrm>
          <a:off x="2011680" y="2631386"/>
          <a:ext cx="804672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C225AE-B777-4E6E-BC6D-8F3EFCBC8C0B}">
      <dsp:nvSpPr>
        <dsp:cNvPr id="0" name=""/>
        <dsp:cNvSpPr/>
      </dsp:nvSpPr>
      <dsp:spPr>
        <a:xfrm>
          <a:off x="0" y="2662253"/>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9C439-89F3-4E03-B6C1-05102B769E1B}">
      <dsp:nvSpPr>
        <dsp:cNvPr id="0" name=""/>
        <dsp:cNvSpPr/>
      </dsp:nvSpPr>
      <dsp:spPr>
        <a:xfrm>
          <a:off x="0" y="2662253"/>
          <a:ext cx="2011680" cy="66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By Delay: </a:t>
          </a:r>
          <a:endParaRPr lang="en-US" sz="1900" kern="1200"/>
        </a:p>
      </dsp:txBody>
      <dsp:txXfrm>
        <a:off x="0" y="2662253"/>
        <a:ext cx="2011680" cy="665421"/>
      </dsp:txXfrm>
    </dsp:sp>
    <dsp:sp modelId="{3808ADC6-B235-4375-AD97-EFAC3B3B21E3}">
      <dsp:nvSpPr>
        <dsp:cNvPr id="0" name=""/>
        <dsp:cNvSpPr/>
      </dsp:nvSpPr>
      <dsp:spPr>
        <a:xfrm>
          <a:off x="2162556" y="2692470"/>
          <a:ext cx="7895844" cy="604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Needs not met immediately, for example, wait for appointments or waiting-lists</a:t>
          </a:r>
          <a:endParaRPr lang="en-US" sz="1600" kern="1200" dirty="0"/>
        </a:p>
      </dsp:txBody>
      <dsp:txXfrm>
        <a:off x="2162556" y="2692470"/>
        <a:ext cx="7895844" cy="604337"/>
      </dsp:txXfrm>
    </dsp:sp>
    <dsp:sp modelId="{0C3D06D1-F123-4274-B30D-59862798C908}">
      <dsp:nvSpPr>
        <dsp:cNvPr id="0" name=""/>
        <dsp:cNvSpPr/>
      </dsp:nvSpPr>
      <dsp:spPr>
        <a:xfrm>
          <a:off x="2011680" y="3296808"/>
          <a:ext cx="804672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406DCA-A5B1-41A4-9CAD-7D06EE874E69}">
      <dsp:nvSpPr>
        <dsp:cNvPr id="0" name=""/>
        <dsp:cNvSpPr/>
      </dsp:nvSpPr>
      <dsp:spPr>
        <a:xfrm>
          <a:off x="0" y="3327674"/>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177BC-CABF-4285-B21C-8E856A877C9E}">
      <dsp:nvSpPr>
        <dsp:cNvPr id="0" name=""/>
        <dsp:cNvSpPr/>
      </dsp:nvSpPr>
      <dsp:spPr>
        <a:xfrm>
          <a:off x="0" y="3327674"/>
          <a:ext cx="2011680" cy="66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By Dilution: </a:t>
          </a:r>
          <a:endParaRPr lang="en-US" sz="1900" kern="1200"/>
        </a:p>
      </dsp:txBody>
      <dsp:txXfrm>
        <a:off x="0" y="3327674"/>
        <a:ext cx="2011680" cy="665421"/>
      </dsp:txXfrm>
    </dsp:sp>
    <dsp:sp modelId="{6EC31F0D-1B85-4A63-80CE-9DBB8000E728}">
      <dsp:nvSpPr>
        <dsp:cNvPr id="0" name=""/>
        <dsp:cNvSpPr/>
      </dsp:nvSpPr>
      <dsp:spPr>
        <a:xfrm>
          <a:off x="2162556" y="3357891"/>
          <a:ext cx="7895844" cy="604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Services given to all but amount given reduced, for example GP appointments </a:t>
          </a:r>
          <a:endParaRPr lang="en-US" sz="1600" kern="1200" dirty="0"/>
        </a:p>
      </dsp:txBody>
      <dsp:txXfrm>
        <a:off x="2162556" y="3357891"/>
        <a:ext cx="7895844" cy="604337"/>
      </dsp:txXfrm>
    </dsp:sp>
    <dsp:sp modelId="{19A41090-4660-4D1A-B1E6-53A3FB5AC799}">
      <dsp:nvSpPr>
        <dsp:cNvPr id="0" name=""/>
        <dsp:cNvSpPr/>
      </dsp:nvSpPr>
      <dsp:spPr>
        <a:xfrm>
          <a:off x="2011680" y="3962229"/>
          <a:ext cx="804672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8C531D-BBB1-45B9-962C-29381DDFCD52}">
      <dsp:nvSpPr>
        <dsp:cNvPr id="0" name=""/>
        <dsp:cNvSpPr/>
      </dsp:nvSpPr>
      <dsp:spPr>
        <a:xfrm>
          <a:off x="0" y="3993096"/>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F37D8-B095-4ED2-87AC-2C0E4FD01161}">
      <dsp:nvSpPr>
        <dsp:cNvPr id="0" name=""/>
        <dsp:cNvSpPr/>
      </dsp:nvSpPr>
      <dsp:spPr>
        <a:xfrm>
          <a:off x="0" y="3993096"/>
          <a:ext cx="2011680" cy="66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By Termination: </a:t>
          </a:r>
          <a:endParaRPr lang="en-US" sz="1900" kern="1200"/>
        </a:p>
      </dsp:txBody>
      <dsp:txXfrm>
        <a:off x="0" y="3993096"/>
        <a:ext cx="2011680" cy="665421"/>
      </dsp:txXfrm>
    </dsp:sp>
    <dsp:sp modelId="{C1B222D9-1240-41CE-A641-E6E0F3D483FE}">
      <dsp:nvSpPr>
        <dsp:cNvPr id="0" name=""/>
        <dsp:cNvSpPr/>
      </dsp:nvSpPr>
      <dsp:spPr>
        <a:xfrm>
          <a:off x="2162556" y="4023312"/>
          <a:ext cx="7895844" cy="604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System no longer treats certain patients, for example, cessation of cancer treatment</a:t>
          </a:r>
          <a:endParaRPr lang="en-US" sz="1600" kern="1200"/>
        </a:p>
      </dsp:txBody>
      <dsp:txXfrm>
        <a:off x="2162556" y="4023312"/>
        <a:ext cx="7895844" cy="604337"/>
      </dsp:txXfrm>
    </dsp:sp>
    <dsp:sp modelId="{3BF51FDD-F8D1-4C36-B49E-12DE13988C56}">
      <dsp:nvSpPr>
        <dsp:cNvPr id="0" name=""/>
        <dsp:cNvSpPr/>
      </dsp:nvSpPr>
      <dsp:spPr>
        <a:xfrm>
          <a:off x="2011680" y="4627650"/>
          <a:ext cx="804672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247CD-1B1D-4B7E-9A2D-51F1EFBE11BE}"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5DAC8-1B50-4B67-9923-0D92570CCE1C}" type="slidenum">
              <a:rPr lang="en-GB" smtClean="0"/>
              <a:t>‹#›</a:t>
            </a:fld>
            <a:endParaRPr lang="en-GB"/>
          </a:p>
        </p:txBody>
      </p:sp>
    </p:spTree>
    <p:extLst>
      <p:ext uri="{BB962C8B-B14F-4D97-AF65-F5344CB8AC3E}">
        <p14:creationId xmlns:p14="http://schemas.microsoft.com/office/powerpoint/2010/main" val="88988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https://www.nhs70.org.uk/about/background#:~:text=The%20NHS%20was%20created%20in,overwhelming%20majority%20of%20the%20public.</a:t>
            </a:r>
          </a:p>
        </p:txBody>
      </p:sp>
      <p:sp>
        <p:nvSpPr>
          <p:cNvPr id="4" name="Slide Number Placeholder 3"/>
          <p:cNvSpPr>
            <a:spLocks noGrp="1"/>
          </p:cNvSpPr>
          <p:nvPr>
            <p:ph type="sldNum" sz="quarter" idx="5"/>
          </p:nvPr>
        </p:nvSpPr>
        <p:spPr/>
        <p:txBody>
          <a:bodyPr/>
          <a:lstStyle/>
          <a:p>
            <a:fld id="{7955B578-DBD0-460C-BDAF-67AB00E9A814}" type="slidenum">
              <a:rPr lang="en-GB" smtClean="0"/>
              <a:t>3</a:t>
            </a:fld>
            <a:endParaRPr lang="en-GB"/>
          </a:p>
        </p:txBody>
      </p:sp>
    </p:spTree>
    <p:extLst>
      <p:ext uri="{BB962C8B-B14F-4D97-AF65-F5344CB8AC3E}">
        <p14:creationId xmlns:p14="http://schemas.microsoft.com/office/powerpoint/2010/main" val="251560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https://www.health.org.uk/features-and-opinion/features/how-much-does-the-uk-spend-on-health-care-compared-to-europe?gad_source=1&amp;gclid=Cj0KCQiAkoe9BhDYARIsAH85cDMsZHgHDIALeVHAxnNv7XnTehrE3Fhz4cpTz0Nkfb8cCEJAHQbhXFMaAotAEALw_wcB</a:t>
            </a:r>
          </a:p>
        </p:txBody>
      </p:sp>
      <p:sp>
        <p:nvSpPr>
          <p:cNvPr id="4" name="Slide Number Placeholder 3"/>
          <p:cNvSpPr>
            <a:spLocks noGrp="1"/>
          </p:cNvSpPr>
          <p:nvPr>
            <p:ph type="sldNum" sz="quarter" idx="5"/>
          </p:nvPr>
        </p:nvSpPr>
        <p:spPr/>
        <p:txBody>
          <a:bodyPr/>
          <a:lstStyle/>
          <a:p>
            <a:fld id="{7955B578-DBD0-460C-BDAF-67AB00E9A814}" type="slidenum">
              <a:rPr lang="en-GB" smtClean="0"/>
              <a:t>8</a:t>
            </a:fld>
            <a:endParaRPr lang="en-GB"/>
          </a:p>
        </p:txBody>
      </p:sp>
    </p:spTree>
    <p:extLst>
      <p:ext uri="{BB962C8B-B14F-4D97-AF65-F5344CB8AC3E}">
        <p14:creationId xmlns:p14="http://schemas.microsoft.com/office/powerpoint/2010/main" val="58035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5C946-0D97-4455-B24D-6C0068FC0F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75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55B578-DBD0-460C-BDAF-67AB00E9A814}" type="slidenum">
              <a:rPr lang="en-GB" smtClean="0"/>
              <a:t>16</a:t>
            </a:fld>
            <a:endParaRPr lang="en-GB"/>
          </a:p>
        </p:txBody>
      </p:sp>
    </p:spTree>
    <p:extLst>
      <p:ext uri="{BB962C8B-B14F-4D97-AF65-F5344CB8AC3E}">
        <p14:creationId xmlns:p14="http://schemas.microsoft.com/office/powerpoint/2010/main" val="256034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93419A90-7CD6-4320-9872-0A4FA5DEA7F1}" type="datetime1">
              <a:rPr lang="en-US" smtClean="0"/>
              <a:t>3/13/2025</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13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EF759D24-2014-46C1-92AE-6A6596CBE0B4}" type="datetime1">
              <a:rPr lang="en-US" smtClean="0"/>
              <a:t>3/13/2025</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1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53C3C1C3-6C1C-47E9-B6F4-57EB876165C7}" type="datetime1">
              <a:rPr lang="en-US" smtClean="0"/>
              <a:t>3/13/2025</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71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DDD0D1B8-CD88-4F14-801D-224D0D5BFF58}" type="datetime1">
              <a:rPr lang="en-US" smtClean="0"/>
              <a:t>3/13/2025</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17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9C7CE985-08BA-43E3-B767-CC1659683456}" type="datetime1">
              <a:rPr lang="en-US" smtClean="0"/>
              <a:t>3/13/2025</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91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F8439D02-2E96-433B-B8E9-CF96C018CF2A}" type="datetime1">
              <a:rPr lang="en-US" smtClean="0"/>
              <a:t>3/13/2025</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65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89FDF05A-79CA-46E4-A53B-1D55E5EE802F}" type="datetime1">
              <a:rPr lang="en-US" smtClean="0"/>
              <a:t>3/13/2025</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39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485870C6-7CD7-470A-B440-746924783C70}" type="datetime1">
              <a:rPr lang="en-US" smtClean="0"/>
              <a:t>3/13/2025</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71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322D9DE3-AF84-4892-9242-77835A643AB0}" type="datetime1">
              <a:rPr lang="en-US" smtClean="0"/>
              <a:t>3/13/2025</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0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416D35EB-8E59-4431-AB21-129C3A4E0C7A}" type="datetime1">
              <a:rPr lang="en-US" smtClean="0"/>
              <a:t>3/13/2025</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44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0D821EE7-CF0D-42EF-A9AC-48A384DB3C81}" type="datetime1">
              <a:rPr lang="en-US" smtClean="0"/>
              <a:t>3/13/2025</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59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C66FEFC2-D2FA-4444-8253-25D483911DCC}" type="datetime1">
              <a:rPr lang="en-US" smtClean="0"/>
              <a:t>3/13/2025</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5736955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43" r:id="rId6"/>
    <p:sldLayoutId id="2147483739" r:id="rId7"/>
    <p:sldLayoutId id="2147483740" r:id="rId8"/>
    <p:sldLayoutId id="2147483741" r:id="rId9"/>
    <p:sldLayoutId id="2147483742"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672E71-4896-412C-9C70-888CBA0C2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35F08-55F1-4CA4-B76D-6150F7E71708}"/>
              </a:ext>
            </a:extLst>
          </p:cNvPr>
          <p:cNvSpPr>
            <a:spLocks noGrp="1"/>
          </p:cNvSpPr>
          <p:nvPr>
            <p:ph type="ctrTitle"/>
          </p:nvPr>
        </p:nvSpPr>
        <p:spPr>
          <a:xfrm>
            <a:off x="994873" y="3736429"/>
            <a:ext cx="6347918" cy="2397488"/>
          </a:xfrm>
        </p:spPr>
        <p:txBody>
          <a:bodyPr anchor="ctr">
            <a:normAutofit/>
          </a:bodyPr>
          <a:lstStyle/>
          <a:p>
            <a:r>
              <a:rPr lang="en-GB" sz="5600" dirty="0">
                <a:solidFill>
                  <a:schemeClr val="bg1"/>
                </a:solidFill>
              </a:rPr>
              <a:t>The Economics of the health service</a:t>
            </a:r>
          </a:p>
        </p:txBody>
      </p:sp>
      <p:sp>
        <p:nvSpPr>
          <p:cNvPr id="3" name="Subtitle 2">
            <a:extLst>
              <a:ext uri="{FF2B5EF4-FFF2-40B4-BE49-F238E27FC236}">
                <a16:creationId xmlns:a16="http://schemas.microsoft.com/office/drawing/2014/main" id="{B517EF38-87C1-4175-87BA-B1D4933A4782}"/>
              </a:ext>
            </a:extLst>
          </p:cNvPr>
          <p:cNvSpPr>
            <a:spLocks noGrp="1"/>
          </p:cNvSpPr>
          <p:nvPr>
            <p:ph type="subTitle" idx="1"/>
          </p:nvPr>
        </p:nvSpPr>
        <p:spPr>
          <a:xfrm>
            <a:off x="7449798" y="3736429"/>
            <a:ext cx="3633923" cy="2397488"/>
          </a:xfrm>
        </p:spPr>
        <p:txBody>
          <a:bodyPr anchor="ctr">
            <a:normAutofit/>
          </a:bodyPr>
          <a:lstStyle/>
          <a:p>
            <a:r>
              <a:rPr lang="en-GB" sz="2000" dirty="0">
                <a:solidFill>
                  <a:schemeClr val="bg1"/>
                </a:solidFill>
              </a:rPr>
              <a:t>Ulster University Economics School Conference</a:t>
            </a:r>
          </a:p>
          <a:p>
            <a:endParaRPr lang="en-GB" sz="2000" dirty="0">
              <a:solidFill>
                <a:schemeClr val="bg1"/>
              </a:solidFill>
              <a:latin typeface="+mn-lt"/>
            </a:endParaRPr>
          </a:p>
          <a:p>
            <a:r>
              <a:rPr lang="en-GB" sz="1600" dirty="0">
                <a:solidFill>
                  <a:schemeClr val="bg1"/>
                </a:solidFill>
                <a:latin typeface="+mn-lt"/>
              </a:rPr>
              <a:t>Áine Doran</a:t>
            </a:r>
          </a:p>
          <a:p>
            <a:r>
              <a:rPr lang="en-GB" sz="1600" dirty="0">
                <a:solidFill>
                  <a:schemeClr val="bg1"/>
                </a:solidFill>
                <a:latin typeface="+mn-lt"/>
              </a:rPr>
              <a:t>a.doran@ulster.ac.uk</a:t>
            </a:r>
          </a:p>
        </p:txBody>
      </p:sp>
      <p:pic>
        <p:nvPicPr>
          <p:cNvPr id="6" name="Picture 5" descr="A colorful circles and lines&#10;&#10;AI-generated content may be incorrect.">
            <a:extLst>
              <a:ext uri="{FF2B5EF4-FFF2-40B4-BE49-F238E27FC236}">
                <a16:creationId xmlns:a16="http://schemas.microsoft.com/office/drawing/2014/main" id="{D861B868-ED42-E0D7-EE5B-8252A4928A34}"/>
              </a:ext>
            </a:extLst>
          </p:cNvPr>
          <p:cNvPicPr>
            <a:picLocks noChangeAspect="1"/>
          </p:cNvPicPr>
          <p:nvPr/>
        </p:nvPicPr>
        <p:blipFill>
          <a:blip r:embed="rId2">
            <a:duotone>
              <a:schemeClr val="accent2">
                <a:shade val="45000"/>
                <a:satMod val="135000"/>
              </a:schemeClr>
              <a:prstClr val="white"/>
            </a:duotone>
            <a:alphaModFix amt="54000"/>
            <a:extLst>
              <a:ext uri="{28A0092B-C50C-407E-A947-70E740481C1C}">
                <a14:useLocalDpi xmlns:a14="http://schemas.microsoft.com/office/drawing/2010/main" val="0"/>
              </a:ext>
            </a:extLst>
          </a:blip>
          <a:srcRect/>
          <a:stretch/>
        </p:blipFill>
        <p:spPr>
          <a:xfrm>
            <a:off x="20" y="808139"/>
            <a:ext cx="12191979" cy="2542058"/>
          </a:xfrm>
          <a:prstGeom prst="rect">
            <a:avLst/>
          </a:prstGeom>
        </p:spPr>
      </p:pic>
      <p:sp>
        <p:nvSpPr>
          <p:cNvPr id="5" name="Slide Number Placeholder 4">
            <a:extLst>
              <a:ext uri="{FF2B5EF4-FFF2-40B4-BE49-F238E27FC236}">
                <a16:creationId xmlns:a16="http://schemas.microsoft.com/office/drawing/2014/main" id="{68AA47B0-B4D6-4E63-97FB-18DB0708F761}"/>
              </a:ext>
            </a:extLst>
          </p:cNvPr>
          <p:cNvSpPr>
            <a:spLocks noGrp="1"/>
          </p:cNvSpPr>
          <p:nvPr>
            <p:ph type="sldNum" sz="quarter" idx="12"/>
          </p:nvPr>
        </p:nvSpPr>
        <p:spPr>
          <a:xfrm>
            <a:off x="8610600" y="6160417"/>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4DF707E-5CDD-47E9-9C20-BA0DD0496806}" type="slidenum">
              <a:rPr kumimoji="0" lang="en-GB" b="0" i="0" u="none" strike="noStrike" kern="1200" cap="none" spc="0" normalizeH="0" baseline="0" noProof="0">
                <a:ln>
                  <a:noFill/>
                </a:ln>
                <a:solidFill>
                  <a:schemeClr val="bg1"/>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a:t>
            </a:fld>
            <a:endParaRPr kumimoji="0" lang="en-GB" b="0" i="0" u="none" strike="noStrike" kern="1200" cap="none" spc="0" normalizeH="0" baseline="0" noProof="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71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EED0-9654-472E-B06A-6A5A692F769B}"/>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Rationing the unmet demand </a:t>
            </a:r>
          </a:p>
        </p:txBody>
      </p:sp>
      <p:sp>
        <p:nvSpPr>
          <p:cNvPr id="5" name="Slide Number Placeholder 4">
            <a:extLst>
              <a:ext uri="{FF2B5EF4-FFF2-40B4-BE49-F238E27FC236}">
                <a16:creationId xmlns:a16="http://schemas.microsoft.com/office/drawing/2014/main" id="{856675D8-3A63-4814-B7E5-9110C9FA8885}"/>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a:spcAft>
                <a:spcPts val="600"/>
              </a:spcAft>
            </a:pPr>
            <a:fld id="{94DF707E-5CDD-47E9-9C20-BA0DD0496806}" type="slidenum">
              <a:rPr lang="en-US"/>
              <a:pPr>
                <a:spcAft>
                  <a:spcPts val="600"/>
                </a:spcAft>
              </a:pPr>
              <a:t>10</a:t>
            </a:fld>
            <a:endParaRPr lang="en-US"/>
          </a:p>
        </p:txBody>
      </p:sp>
      <p:graphicFrame>
        <p:nvGraphicFramePr>
          <p:cNvPr id="7" name="Content Placeholder 2">
            <a:extLst>
              <a:ext uri="{FF2B5EF4-FFF2-40B4-BE49-F238E27FC236}">
                <a16:creationId xmlns:a16="http://schemas.microsoft.com/office/drawing/2014/main" id="{0DB191DE-030E-4018-0DA1-22924604E0EF}"/>
              </a:ext>
            </a:extLst>
          </p:cNvPr>
          <p:cNvGraphicFramePr>
            <a:graphicFrameLocks noGrp="1"/>
          </p:cNvGraphicFramePr>
          <p:nvPr>
            <p:ph idx="1"/>
            <p:extLst>
              <p:ext uri="{D42A27DB-BD31-4B8C-83A1-F6EECF244321}">
                <p14:modId xmlns:p14="http://schemas.microsoft.com/office/powerpoint/2010/main" val="2537739747"/>
              </p:ext>
            </p:extLst>
          </p:nvPr>
        </p:nvGraphicFramePr>
        <p:xfrm>
          <a:off x="1096963" y="1643743"/>
          <a:ext cx="10058400" cy="4659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4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FE3ABDC-8120-4DAD-FE20-A1D002104783}"/>
              </a:ext>
            </a:extLst>
          </p:cNvPr>
          <p:cNvSpPr>
            <a:spLocks noGrp="1"/>
          </p:cNvSpPr>
          <p:nvPr>
            <p:ph type="title"/>
          </p:nvPr>
        </p:nvSpPr>
        <p:spPr>
          <a:xfrm>
            <a:off x="1507974" y="1496296"/>
            <a:ext cx="9147940" cy="2337238"/>
          </a:xfrm>
        </p:spPr>
        <p:txBody>
          <a:bodyPr vert="horz" lIns="91440" tIns="45720" rIns="91440" bIns="45720" rtlCol="0" anchor="b">
            <a:normAutofit/>
          </a:bodyPr>
          <a:lstStyle/>
          <a:p>
            <a:pPr algn="ctr"/>
            <a:r>
              <a:rPr lang="en-US" sz="5600" b="1" i="0" kern="1200" cap="all" baseline="0" dirty="0">
                <a:solidFill>
                  <a:schemeClr val="bg1"/>
                </a:solidFill>
                <a:latin typeface="+mj-lt"/>
                <a:ea typeface="+mj-ea"/>
                <a:cs typeface="+mj-cs"/>
              </a:rPr>
              <a:t>What are the options for health provision? </a:t>
            </a:r>
          </a:p>
        </p:txBody>
      </p:sp>
      <p:sp>
        <p:nvSpPr>
          <p:cNvPr id="2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3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2E7F07A-1369-D962-B2BD-298B04C4FF09}"/>
              </a:ext>
            </a:extLst>
          </p:cNvPr>
          <p:cNvSpPr>
            <a:spLocks noGrp="1"/>
          </p:cNvSpPr>
          <p:nvPr>
            <p:ph type="sldNum" sz="quarter" idx="12"/>
          </p:nvPr>
        </p:nvSpPr>
        <p:spPr>
          <a:xfrm>
            <a:off x="8610600" y="6133916"/>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solidFill>
              </a:rPr>
              <a:pPr>
                <a:spcAft>
                  <a:spcPts val="600"/>
                </a:spcAft>
              </a:pPr>
              <a:t>11</a:t>
            </a:fld>
            <a:endParaRPr lang="en-US">
              <a:solidFill>
                <a:schemeClr val="bg1"/>
              </a:solidFill>
            </a:endParaRPr>
          </a:p>
        </p:txBody>
      </p:sp>
    </p:spTree>
    <p:extLst>
      <p:ext uri="{BB962C8B-B14F-4D97-AF65-F5344CB8AC3E}">
        <p14:creationId xmlns:p14="http://schemas.microsoft.com/office/powerpoint/2010/main" val="290428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F1ED-76EF-4BB3-B454-59E585D109AD}"/>
              </a:ext>
            </a:extLst>
          </p:cNvPr>
          <p:cNvSpPr>
            <a:spLocks noGrp="1"/>
          </p:cNvSpPr>
          <p:nvPr>
            <p:ph type="title"/>
          </p:nvPr>
        </p:nvSpPr>
        <p:spPr>
          <a:xfrm>
            <a:off x="5181601" y="634946"/>
            <a:ext cx="6368142" cy="1450757"/>
          </a:xfrm>
        </p:spPr>
        <p:txBody>
          <a:bodyPr>
            <a:normAutofit fontScale="90000"/>
          </a:bodyPr>
          <a:lstStyle/>
          <a:p>
            <a:r>
              <a:rPr lang="en-GB" sz="5000" dirty="0">
                <a:solidFill>
                  <a:srgbClr val="635841"/>
                </a:solidFill>
              </a:rPr>
              <a:t>First-best theorem of welfare economics</a:t>
            </a:r>
          </a:p>
        </p:txBody>
      </p:sp>
      <p:pic>
        <p:nvPicPr>
          <p:cNvPr id="19" name="Picture 18" descr="Light bulb on yellow background with sketched light beams and cord">
            <a:extLst>
              <a:ext uri="{FF2B5EF4-FFF2-40B4-BE49-F238E27FC236}">
                <a16:creationId xmlns:a16="http://schemas.microsoft.com/office/drawing/2014/main" id="{5B5A1870-C27D-CB66-C938-1EA72FF9C6E1}"/>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a:off x="20" y="-12128"/>
            <a:ext cx="4654276" cy="6870127"/>
          </a:xfrm>
          <a:prstGeom prst="rect">
            <a:avLst/>
          </a:prstGeom>
        </p:spPr>
      </p:pic>
      <p:sp>
        <p:nvSpPr>
          <p:cNvPr id="21" name="Content Placeholder 2">
            <a:extLst>
              <a:ext uri="{FF2B5EF4-FFF2-40B4-BE49-F238E27FC236}">
                <a16:creationId xmlns:a16="http://schemas.microsoft.com/office/drawing/2014/main" id="{91B8B8C8-1E92-4343-833B-CA230DF17329}"/>
              </a:ext>
            </a:extLst>
          </p:cNvPr>
          <p:cNvSpPr>
            <a:spLocks noGrp="1"/>
          </p:cNvSpPr>
          <p:nvPr>
            <p:ph idx="1"/>
          </p:nvPr>
        </p:nvSpPr>
        <p:spPr>
          <a:xfrm>
            <a:off x="5181601" y="2198914"/>
            <a:ext cx="6368142" cy="3670180"/>
          </a:xfrm>
        </p:spPr>
        <p:txBody>
          <a:bodyPr anchor="ctr">
            <a:normAutofit/>
          </a:bodyPr>
          <a:lstStyle/>
          <a:p>
            <a:pPr>
              <a:buFont typeface="Arial" panose="020B0604020202020204" pitchFamily="34" charset="0"/>
              <a:buChar char="•"/>
            </a:pPr>
            <a:r>
              <a:rPr lang="en-GB" sz="2200" dirty="0"/>
              <a:t>The </a:t>
            </a:r>
            <a:r>
              <a:rPr lang="en-GB" sz="2200" i="1" dirty="0"/>
              <a:t>first fundamental theorem of welfare economics </a:t>
            </a:r>
            <a:r>
              <a:rPr lang="en-GB" sz="2200" dirty="0"/>
              <a:t>shows that in a first-best economy the equilibrium output will be Pareto efficient and therefore there is no need for change</a:t>
            </a:r>
          </a:p>
          <a:p>
            <a:pPr>
              <a:buFont typeface="Arial" panose="020B0604020202020204" pitchFamily="34" charset="0"/>
              <a:buChar char="•"/>
            </a:pPr>
            <a:r>
              <a:rPr lang="en-GB" sz="2200" dirty="0"/>
              <a:t>The first-best model is not a description of reality, but it is used as a benchmark against which to evaluate policy</a:t>
            </a:r>
          </a:p>
        </p:txBody>
      </p:sp>
      <p:sp>
        <p:nvSpPr>
          <p:cNvPr id="5" name="Slide Number Placeholder 4">
            <a:extLst>
              <a:ext uri="{FF2B5EF4-FFF2-40B4-BE49-F238E27FC236}">
                <a16:creationId xmlns:a16="http://schemas.microsoft.com/office/drawing/2014/main" id="{EF9DDA15-905E-4B2D-8D56-BA32DB527498}"/>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4DF707E-5CDD-47E9-9C20-BA0DD0496806}" type="slidenum">
              <a:rPr kumimoji="0" lang="en-GB" sz="105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GB" sz="105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01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4EF0-4EC4-4725-B2BF-2E9536F9A9EC}"/>
              </a:ext>
            </a:extLst>
          </p:cNvPr>
          <p:cNvSpPr>
            <a:spLocks noGrp="1"/>
          </p:cNvSpPr>
          <p:nvPr>
            <p:ph type="title"/>
          </p:nvPr>
        </p:nvSpPr>
        <p:spPr/>
        <p:txBody>
          <a:bodyPr/>
          <a:lstStyle/>
          <a:p>
            <a:r>
              <a:rPr lang="en-GB" dirty="0"/>
              <a:t>Healthcare</a:t>
            </a:r>
          </a:p>
        </p:txBody>
      </p:sp>
      <p:sp>
        <p:nvSpPr>
          <p:cNvPr id="3" name="Content Placeholder 2">
            <a:extLst>
              <a:ext uri="{FF2B5EF4-FFF2-40B4-BE49-F238E27FC236}">
                <a16:creationId xmlns:a16="http://schemas.microsoft.com/office/drawing/2014/main" id="{2DD6C37D-A7F7-46D0-9D50-4619F5A6A65C}"/>
              </a:ext>
            </a:extLst>
          </p:cNvPr>
          <p:cNvSpPr>
            <a:spLocks noGrp="1"/>
          </p:cNvSpPr>
          <p:nvPr>
            <p:ph idx="1"/>
          </p:nvPr>
        </p:nvSpPr>
        <p:spPr>
          <a:xfrm>
            <a:off x="1097280" y="1845734"/>
            <a:ext cx="10058400" cy="4508884"/>
          </a:xfrm>
        </p:spPr>
        <p:txBody>
          <a:bodyPr>
            <a:normAutofit fontScale="92500" lnSpcReduction="10000"/>
          </a:bodyPr>
          <a:lstStyle/>
          <a:p>
            <a:pPr>
              <a:buFont typeface="Arial" panose="020B0604020202020204" pitchFamily="34" charset="0"/>
              <a:buChar char="•"/>
            </a:pPr>
            <a:r>
              <a:rPr lang="en-GB" sz="2400" dirty="0"/>
              <a:t>Healthcare will not meet the assumptions held about the first-best economy </a:t>
            </a:r>
          </a:p>
          <a:p>
            <a:pPr lvl="1">
              <a:buFont typeface="Arial" panose="020B0604020202020204" pitchFamily="34" charset="0"/>
              <a:buChar char="•"/>
            </a:pPr>
            <a:r>
              <a:rPr lang="en-GB" sz="2400" dirty="0"/>
              <a:t>Perfect competition is unlikely </a:t>
            </a:r>
          </a:p>
          <a:p>
            <a:pPr lvl="1">
              <a:buFont typeface="Arial" panose="020B0604020202020204" pitchFamily="34" charset="0"/>
              <a:buChar char="•"/>
            </a:pPr>
            <a:r>
              <a:rPr lang="en-GB" sz="2400" dirty="0"/>
              <a:t>Perfect information is very unlikely – individuals will know more about their individual health then the suppliers while suppliers will know more about treatments and interventions than patients</a:t>
            </a:r>
          </a:p>
          <a:p>
            <a:pPr lvl="1">
              <a:buFont typeface="Arial" panose="020B0604020202020204" pitchFamily="34" charset="0"/>
              <a:buChar char="•"/>
            </a:pPr>
            <a:r>
              <a:rPr lang="en-GB" sz="2400" dirty="0"/>
              <a:t>There are externalities from healthcare – social benefit from individuals having better health</a:t>
            </a:r>
          </a:p>
          <a:p>
            <a:pPr lvl="1">
              <a:buFont typeface="Arial" panose="020B0604020202020204" pitchFamily="34" charset="0"/>
              <a:buChar char="•"/>
            </a:pPr>
            <a:r>
              <a:rPr lang="en-GB" sz="2400" dirty="0"/>
              <a:t>Non-rational behaviour – playing contact sports or motorsports when the chance of injury is quite high or smoking despite the known health risks</a:t>
            </a:r>
          </a:p>
          <a:p>
            <a:pPr>
              <a:buFont typeface="Arial" panose="020B0604020202020204" pitchFamily="34" charset="0"/>
              <a:buChar char="•"/>
            </a:pPr>
            <a:r>
              <a:rPr lang="en-GB" sz="2400" dirty="0"/>
              <a:t>While a first-best economy never really exists some markets and sectors can be much closer to it than others</a:t>
            </a:r>
          </a:p>
          <a:p>
            <a:pPr>
              <a:buFont typeface="Arial" panose="020B0604020202020204" pitchFamily="34" charset="0"/>
              <a:buChar char="•"/>
            </a:pPr>
            <a:r>
              <a:rPr lang="en-GB" sz="2400" dirty="0"/>
              <a:t>Healthcare is as far away from it as we can get in reality</a:t>
            </a:r>
          </a:p>
        </p:txBody>
      </p:sp>
      <p:sp>
        <p:nvSpPr>
          <p:cNvPr id="5" name="Slide Number Placeholder 4">
            <a:extLst>
              <a:ext uri="{FF2B5EF4-FFF2-40B4-BE49-F238E27FC236}">
                <a16:creationId xmlns:a16="http://schemas.microsoft.com/office/drawing/2014/main" id="{4272B0EC-3955-4907-AA7E-6EB1A6BE5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F707E-5CDD-47E9-9C20-BA0DD0496806}"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5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8317-1A55-976C-7F77-4CDD1EFFE9EA}"/>
              </a:ext>
            </a:extLst>
          </p:cNvPr>
          <p:cNvSpPr>
            <a:spLocks noGrp="1"/>
          </p:cNvSpPr>
          <p:nvPr>
            <p:ph type="title"/>
          </p:nvPr>
        </p:nvSpPr>
        <p:spPr>
          <a:xfrm>
            <a:off x="1110075" y="542580"/>
            <a:ext cx="3276868" cy="5772840"/>
          </a:xfrm>
        </p:spPr>
        <p:txBody>
          <a:bodyPr vert="horz" lIns="91440" tIns="45720" rIns="91440" bIns="45720" rtlCol="0" anchor="ctr">
            <a:normAutofit/>
          </a:bodyPr>
          <a:lstStyle/>
          <a:p>
            <a:r>
              <a:rPr lang="en-US" sz="3600" dirty="0"/>
              <a:t>What if heath/social care was left to the free market? </a:t>
            </a:r>
          </a:p>
        </p:txBody>
      </p:sp>
      <p:sp>
        <p:nvSpPr>
          <p:cNvPr id="7" name="Content Placeholder 6">
            <a:extLst>
              <a:ext uri="{FF2B5EF4-FFF2-40B4-BE49-F238E27FC236}">
                <a16:creationId xmlns:a16="http://schemas.microsoft.com/office/drawing/2014/main" id="{AF981451-7F6E-64B3-142F-8F0C146FFB9B}"/>
              </a:ext>
            </a:extLst>
          </p:cNvPr>
          <p:cNvSpPr>
            <a:spLocks/>
          </p:cNvSpPr>
          <p:nvPr/>
        </p:nvSpPr>
        <p:spPr>
          <a:xfrm>
            <a:off x="4662602" y="843145"/>
            <a:ext cx="6768723" cy="5220198"/>
          </a:xfrm>
          <a:prstGeom prst="rect">
            <a:avLst/>
          </a:prstGeom>
        </p:spPr>
        <p:txBody>
          <a:bodyPr>
            <a:normAutofit/>
          </a:bodyPr>
          <a:lstStyle/>
          <a:p>
            <a:pPr marL="0" marR="0" lvl="0" indent="0" algn="ctr" defTabSz="612648" rtl="0" eaLnBrk="1" fontAlgn="auto" latinLnBrk="0" hangingPunct="1">
              <a:lnSpc>
                <a:spcPct val="90000"/>
              </a:lnSpc>
              <a:spcBef>
                <a:spcPts val="0"/>
              </a:spcBef>
              <a:spcAft>
                <a:spcPts val="600"/>
              </a:spcAft>
              <a:buClrTx/>
              <a:buSzTx/>
              <a:buFontTx/>
              <a:buNone/>
              <a:tabLst/>
              <a:defRPr/>
            </a:pPr>
            <a:r>
              <a:rPr kumimoji="0" lang="en-GB" sz="2000" b="1" i="0" u="sng" strike="noStrike" kern="1200" cap="none" spc="0" normalizeH="0" baseline="0" noProof="0" dirty="0">
                <a:ln>
                  <a:noFill/>
                </a:ln>
                <a:solidFill>
                  <a:srgbClr val="374151"/>
                </a:solidFill>
                <a:effectLst/>
                <a:uLnTx/>
                <a:uFillTx/>
                <a:latin typeface="Söhne"/>
                <a:ea typeface="+mn-ea"/>
                <a:cs typeface="+mn-cs"/>
              </a:rPr>
              <a:t>ADVANTAGES</a:t>
            </a:r>
            <a:r>
              <a:rPr kumimoji="0" lang="en-GB" sz="2000" b="1" i="0" u="none" strike="noStrike" kern="1200" cap="none" spc="0" normalizeH="0" baseline="0" noProof="0" dirty="0">
                <a:ln>
                  <a:noFill/>
                </a:ln>
                <a:solidFill>
                  <a:srgbClr val="374151"/>
                </a:solidFill>
                <a:effectLst/>
                <a:uLnTx/>
                <a:uFillTx/>
                <a:latin typeface="Söhne"/>
                <a:ea typeface="+mn-ea"/>
                <a:cs typeface="+mn-cs"/>
              </a:rPr>
              <a:t> </a:t>
            </a:r>
          </a:p>
          <a:p>
            <a:pPr marL="0" marR="0" lvl="0" indent="0" algn="ctr" defTabSz="612648" rtl="0" eaLnBrk="1" fontAlgn="auto" latinLnBrk="0" hangingPunct="1">
              <a:lnSpc>
                <a:spcPct val="90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srgbClr val="374151"/>
              </a:solidFill>
              <a:effectLst/>
              <a:uLnTx/>
              <a:uFillTx/>
              <a:latin typeface="Söhne"/>
              <a:ea typeface="+mn-ea"/>
              <a:cs typeface="+mn-cs"/>
            </a:endParaRPr>
          </a:p>
          <a:p>
            <a:pPr marL="0" marR="0" lvl="0" indent="0" algn="l" defTabSz="612648" rtl="0" eaLnBrk="1" fontAlgn="auto" latinLnBrk="0" hangingPunct="1">
              <a:lnSpc>
                <a:spcPct val="9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Efficiency and Innovation:</a:t>
            </a:r>
            <a:r>
              <a:rPr kumimoji="0" lang="en-GB" sz="2000" b="0" i="0" u="none" strike="noStrike" kern="1200" cap="none" spc="0" normalizeH="0" baseline="0" noProof="0" dirty="0">
                <a:ln>
                  <a:noFill/>
                </a:ln>
                <a:solidFill>
                  <a:srgbClr val="374151"/>
                </a:solidFill>
                <a:effectLst/>
                <a:uLnTx/>
                <a:uFillTx/>
                <a:latin typeface="Söhne"/>
                <a:ea typeface="+mn-ea"/>
                <a:cs typeface="+mn-cs"/>
              </a:rPr>
              <a:t> Providers may compete to offer better services at lower costs, leading to improved efficiency</a:t>
            </a:r>
          </a:p>
          <a:p>
            <a:pPr marL="0" marR="0" lvl="0" indent="0" algn="l" defTabSz="612648" rtl="0" eaLnBrk="1" fontAlgn="auto" latinLnBrk="0" hangingPunct="1">
              <a:lnSpc>
                <a:spcPct val="9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Consumer Choice:</a:t>
            </a:r>
            <a:r>
              <a:rPr kumimoji="0" lang="en-GB" sz="2000" b="0" i="0" u="none" strike="noStrike" kern="1200" cap="none" spc="0" normalizeH="0" baseline="0" noProof="0" dirty="0">
                <a:ln>
                  <a:noFill/>
                </a:ln>
                <a:solidFill>
                  <a:srgbClr val="374151"/>
                </a:solidFill>
                <a:effectLst/>
                <a:uLnTx/>
                <a:uFillTx/>
                <a:latin typeface="Söhne"/>
                <a:ea typeface="+mn-ea"/>
                <a:cs typeface="+mn-cs"/>
              </a:rPr>
              <a:t> Provide consumers with more choices. This competition may lead to higher quality and more patient-</a:t>
            </a:r>
            <a:r>
              <a:rPr kumimoji="0" lang="en-GB" sz="2000" b="0" i="0" u="none" strike="noStrike" kern="1200" cap="none" spc="0" normalizeH="0" baseline="0" noProof="0" dirty="0" err="1">
                <a:ln>
                  <a:noFill/>
                </a:ln>
                <a:solidFill>
                  <a:srgbClr val="374151"/>
                </a:solidFill>
                <a:effectLst/>
                <a:uLnTx/>
                <a:uFillTx/>
                <a:latin typeface="Söhne"/>
                <a:ea typeface="+mn-ea"/>
                <a:cs typeface="+mn-cs"/>
              </a:rPr>
              <a:t>centered</a:t>
            </a:r>
            <a:r>
              <a:rPr kumimoji="0" lang="en-GB" sz="2000" b="0" i="0" u="none" strike="noStrike" kern="1200" cap="none" spc="0" normalizeH="0" baseline="0" noProof="0" dirty="0">
                <a:ln>
                  <a:noFill/>
                </a:ln>
                <a:solidFill>
                  <a:srgbClr val="374151"/>
                </a:solidFill>
                <a:effectLst/>
                <a:uLnTx/>
                <a:uFillTx/>
                <a:latin typeface="Söhne"/>
                <a:ea typeface="+mn-ea"/>
                <a:cs typeface="+mn-cs"/>
              </a:rPr>
              <a:t> care</a:t>
            </a:r>
          </a:p>
          <a:p>
            <a:pPr marL="0" marR="0" lvl="0" indent="0" algn="l" defTabSz="612648" rtl="0" eaLnBrk="1" fontAlgn="auto" latinLnBrk="0" hangingPunct="1">
              <a:lnSpc>
                <a:spcPct val="9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Cost Control:</a:t>
            </a:r>
            <a:r>
              <a:rPr kumimoji="0" lang="en-GB" sz="2000" b="0" i="0" u="none" strike="noStrike" kern="1200" cap="none" spc="0" normalizeH="0" baseline="0" noProof="0" dirty="0">
                <a:ln>
                  <a:noFill/>
                </a:ln>
                <a:solidFill>
                  <a:srgbClr val="374151"/>
                </a:solidFill>
                <a:effectLst/>
                <a:uLnTx/>
                <a:uFillTx/>
                <a:latin typeface="Söhne"/>
                <a:ea typeface="+mn-ea"/>
                <a:cs typeface="+mn-cs"/>
              </a:rPr>
              <a:t> Competition means providers may be incentivized to control costs to attract more patients </a:t>
            </a:r>
          </a:p>
          <a:p>
            <a:pPr marL="0" marR="0" lvl="0" indent="0" algn="l" defTabSz="612648" rtl="0" eaLnBrk="1" fontAlgn="auto" latinLnBrk="0" hangingPunct="1">
              <a:lnSpc>
                <a:spcPct val="9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Incentives for Quality:</a:t>
            </a:r>
            <a:r>
              <a:rPr kumimoji="0" lang="en-GB" sz="2000" b="0" i="0" u="none" strike="noStrike" kern="1200" cap="none" spc="0" normalizeH="0" baseline="0" noProof="0" dirty="0">
                <a:ln>
                  <a:noFill/>
                </a:ln>
                <a:solidFill>
                  <a:srgbClr val="374151"/>
                </a:solidFill>
                <a:effectLst/>
                <a:uLnTx/>
                <a:uFillTx/>
                <a:latin typeface="Söhne"/>
                <a:ea typeface="+mn-ea"/>
                <a:cs typeface="+mn-cs"/>
              </a:rPr>
              <a:t> Providers may focus on delivering high-quality care to attract and retain patients in a competitive market. </a:t>
            </a:r>
          </a:p>
          <a:p>
            <a:pPr marL="0" marR="0" lvl="0" indent="0" algn="l" defTabSz="612648" rtl="0" eaLnBrk="1" fontAlgn="auto" latinLnBrk="0" hangingPunct="1">
              <a:lnSpc>
                <a:spcPct val="9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Free from Politics: </a:t>
            </a:r>
            <a:r>
              <a:rPr kumimoji="0" lang="en-GB" sz="2000" b="0" i="0" u="none" strike="noStrike" kern="1200" cap="none" spc="0" normalizeH="0" baseline="0" noProof="0" dirty="0">
                <a:ln>
                  <a:noFill/>
                </a:ln>
                <a:solidFill>
                  <a:srgbClr val="374151"/>
                </a:solidFill>
                <a:effectLst/>
                <a:uLnTx/>
                <a:uFillTx/>
                <a:latin typeface="Söhne"/>
                <a:ea typeface="+mn-ea"/>
                <a:cs typeface="+mn-cs"/>
              </a:rPr>
              <a:t>Healthcare budgets would not be dependent on political factors </a:t>
            </a:r>
            <a:endParaRPr kumimoji="0" lang="en-GB" sz="2000" b="1" i="0" u="none" strike="noStrike" kern="1200" cap="none" spc="0" normalizeH="0" baseline="0" noProof="0" dirty="0">
              <a:ln>
                <a:noFill/>
              </a:ln>
              <a:solidFill>
                <a:srgbClr val="374151"/>
              </a:solidFill>
              <a:effectLst/>
              <a:uLnTx/>
              <a:uFillTx/>
              <a:latin typeface="Söhne"/>
              <a:ea typeface="+mn-ea"/>
              <a:cs typeface="+mn-cs"/>
            </a:endParaRPr>
          </a:p>
        </p:txBody>
      </p:sp>
      <p:sp>
        <p:nvSpPr>
          <p:cNvPr id="6" name="Slide Number Placeholder 5">
            <a:extLst>
              <a:ext uri="{FF2B5EF4-FFF2-40B4-BE49-F238E27FC236}">
                <a16:creationId xmlns:a16="http://schemas.microsoft.com/office/drawing/2014/main" id="{32CAD605-B705-2A83-ADBB-9A214D77CB1D}"/>
              </a:ext>
            </a:extLst>
          </p:cNvPr>
          <p:cNvSpPr>
            <a:spLocks noGrp="1"/>
          </p:cNvSpPr>
          <p:nvPr>
            <p:ph type="sldNum" sz="quarter" idx="12"/>
          </p:nvPr>
        </p:nvSpPr>
        <p:spPr/>
        <p:txBody>
          <a:bodyPr/>
          <a:lstStyle/>
          <a:p>
            <a:fld id="{94DF707E-5CDD-47E9-9C20-BA0DD0496806}" type="slidenum">
              <a:rPr lang="en-GB" smtClean="0"/>
              <a:t>14</a:t>
            </a:fld>
            <a:endParaRPr lang="en-GB"/>
          </a:p>
        </p:txBody>
      </p:sp>
    </p:spTree>
    <p:extLst>
      <p:ext uri="{BB962C8B-B14F-4D97-AF65-F5344CB8AC3E}">
        <p14:creationId xmlns:p14="http://schemas.microsoft.com/office/powerpoint/2010/main" val="30400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4636E-1FA2-5E87-8B8E-4E1E7569B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A9E0E-82DD-828D-2472-A10BBA289B8A}"/>
              </a:ext>
            </a:extLst>
          </p:cNvPr>
          <p:cNvSpPr>
            <a:spLocks noGrp="1"/>
          </p:cNvSpPr>
          <p:nvPr>
            <p:ph type="title"/>
          </p:nvPr>
        </p:nvSpPr>
        <p:spPr>
          <a:xfrm>
            <a:off x="1024892" y="583510"/>
            <a:ext cx="3084844" cy="5772840"/>
          </a:xfrm>
        </p:spPr>
        <p:txBody>
          <a:bodyPr vert="horz" lIns="91440" tIns="45720" rIns="91440" bIns="45720" rtlCol="0" anchor="ctr">
            <a:normAutofit/>
          </a:bodyPr>
          <a:lstStyle/>
          <a:p>
            <a:r>
              <a:rPr lang="en-US" sz="3600" dirty="0"/>
              <a:t>What if heath/social care was left to the free market? </a:t>
            </a:r>
          </a:p>
        </p:txBody>
      </p:sp>
      <p:sp>
        <p:nvSpPr>
          <p:cNvPr id="9" name="Content Placeholder 8">
            <a:extLst>
              <a:ext uri="{FF2B5EF4-FFF2-40B4-BE49-F238E27FC236}">
                <a16:creationId xmlns:a16="http://schemas.microsoft.com/office/drawing/2014/main" id="{28998F80-9B5B-4FE7-48EA-69F8D36E9B25}"/>
              </a:ext>
            </a:extLst>
          </p:cNvPr>
          <p:cNvSpPr>
            <a:spLocks/>
          </p:cNvSpPr>
          <p:nvPr/>
        </p:nvSpPr>
        <p:spPr>
          <a:xfrm>
            <a:off x="4566936" y="772686"/>
            <a:ext cx="7294717" cy="5248420"/>
          </a:xfrm>
          <a:prstGeom prst="rect">
            <a:avLst/>
          </a:prstGeom>
        </p:spPr>
        <p:txBody>
          <a:bodyPr>
            <a:normAutofit/>
          </a:bodyPr>
          <a:lstStyle/>
          <a:p>
            <a:pPr marL="0" marR="0" lvl="0" indent="0" algn="ctr" defTabSz="612648" rtl="0" eaLnBrk="1" fontAlgn="auto" latinLnBrk="0" hangingPunct="1">
              <a:lnSpc>
                <a:spcPct val="90000"/>
              </a:lnSpc>
              <a:spcBef>
                <a:spcPts val="0"/>
              </a:spcBef>
              <a:spcAft>
                <a:spcPts val="600"/>
              </a:spcAft>
              <a:buClrTx/>
              <a:buSzTx/>
              <a:buFontTx/>
              <a:buNone/>
              <a:tabLst/>
              <a:defRPr/>
            </a:pPr>
            <a:r>
              <a:rPr kumimoji="0" lang="en-GB" sz="2000" b="1" i="0" u="sng" strike="noStrike" kern="1200" cap="none" spc="0" normalizeH="0" baseline="0" noProof="0" dirty="0">
                <a:ln>
                  <a:noFill/>
                </a:ln>
                <a:solidFill>
                  <a:srgbClr val="374151"/>
                </a:solidFill>
                <a:effectLst/>
                <a:uLnTx/>
                <a:uFillTx/>
                <a:latin typeface="Söhne"/>
                <a:ea typeface="+mn-ea"/>
                <a:cs typeface="+mn-cs"/>
              </a:rPr>
              <a:t>DISADVANTAGES</a:t>
            </a:r>
          </a:p>
          <a:p>
            <a:pPr marL="0" marR="0" lvl="0" indent="0" algn="ctr" defTabSz="612648" rtl="0" eaLnBrk="1" fontAlgn="auto" latinLnBrk="0" hangingPunct="1">
              <a:lnSpc>
                <a:spcPct val="100000"/>
              </a:lnSpc>
              <a:spcBef>
                <a:spcPts val="0"/>
              </a:spcBef>
              <a:spcAft>
                <a:spcPts val="600"/>
              </a:spcAft>
              <a:buClrTx/>
              <a:buSzTx/>
              <a:buFontTx/>
              <a:buNone/>
              <a:tabLst/>
              <a:defRPr/>
            </a:pPr>
            <a:endParaRPr kumimoji="0" lang="en-GB" sz="500" b="1" i="0" u="none" strike="noStrike" kern="1200" cap="none" spc="0" normalizeH="0" baseline="0" noProof="0" dirty="0">
              <a:ln>
                <a:noFill/>
              </a:ln>
              <a:solidFill>
                <a:srgbClr val="374151"/>
              </a:solidFill>
              <a:effectLst/>
              <a:uLnTx/>
              <a:uFillTx/>
              <a:latin typeface="Söhne"/>
              <a:ea typeface="+mn-ea"/>
              <a:cs typeface="+mn-cs"/>
            </a:endParaRPr>
          </a:p>
          <a:p>
            <a:pPr marL="0" marR="0" lvl="0" indent="0" algn="l" defTabSz="612648"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Access Inequality:</a:t>
            </a:r>
            <a:r>
              <a:rPr kumimoji="0" lang="en-GB" sz="2000" b="0" i="0" u="none" strike="noStrike" kern="1200" cap="none" spc="0" normalizeH="0" baseline="0" noProof="0" dirty="0">
                <a:ln>
                  <a:noFill/>
                </a:ln>
                <a:solidFill>
                  <a:srgbClr val="374151"/>
                </a:solidFill>
                <a:effectLst/>
                <a:uLnTx/>
                <a:uFillTx/>
                <a:latin typeface="Söhne"/>
                <a:ea typeface="+mn-ea"/>
                <a:cs typeface="+mn-cs"/>
              </a:rPr>
              <a:t> Those with higher incomes could afford better healthcare that those with lower incomes </a:t>
            </a:r>
          </a:p>
          <a:p>
            <a:pPr marL="0" marR="0" lvl="0" indent="0" algn="l" defTabSz="612648"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Risk of Monopolies:</a:t>
            </a:r>
            <a:r>
              <a:rPr kumimoji="0" lang="en-GB" sz="2000" b="0" i="0" u="none" strike="noStrike" kern="1200" cap="none" spc="0" normalizeH="0" baseline="0" noProof="0" dirty="0">
                <a:ln>
                  <a:noFill/>
                </a:ln>
                <a:solidFill>
                  <a:srgbClr val="374151"/>
                </a:solidFill>
                <a:effectLst/>
                <a:uLnTx/>
                <a:uFillTx/>
                <a:latin typeface="Söhne"/>
                <a:ea typeface="+mn-ea"/>
                <a:cs typeface="+mn-cs"/>
              </a:rPr>
              <a:t> Could lead to the dominance of a few providers. This could limit competition and hinder consumer choice</a:t>
            </a:r>
          </a:p>
          <a:p>
            <a:pPr marL="0" marR="0" lvl="0" indent="0" algn="l" defTabSz="612648"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Adverse Selection:</a:t>
            </a:r>
            <a:r>
              <a:rPr kumimoji="0" lang="en-GB" sz="2000" b="0" i="0" u="none" strike="noStrike" kern="1200" cap="none" spc="0" normalizeH="0" baseline="0" noProof="0" dirty="0">
                <a:ln>
                  <a:noFill/>
                </a:ln>
                <a:solidFill>
                  <a:srgbClr val="374151"/>
                </a:solidFill>
                <a:effectLst/>
                <a:uLnTx/>
                <a:uFillTx/>
                <a:latin typeface="Söhne"/>
                <a:ea typeface="+mn-ea"/>
                <a:cs typeface="+mn-cs"/>
              </a:rPr>
              <a:t> There might be a tendency for insurers to avoid covering those with pre-existing conditions or high-risk profiles</a:t>
            </a:r>
          </a:p>
          <a:p>
            <a:pPr marL="0" marR="0" lvl="0" indent="0" algn="l" defTabSz="612648"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Neglect of Preventive Care:</a:t>
            </a:r>
            <a:r>
              <a:rPr kumimoji="0" lang="en-GB" sz="2000" b="0" i="0" u="none" strike="noStrike" kern="1200" cap="none" spc="0" normalizeH="0" baseline="0" noProof="0" dirty="0">
                <a:ln>
                  <a:noFill/>
                </a:ln>
                <a:solidFill>
                  <a:srgbClr val="374151"/>
                </a:solidFill>
                <a:effectLst/>
                <a:uLnTx/>
                <a:uFillTx/>
                <a:latin typeface="Söhne"/>
                <a:ea typeface="+mn-ea"/>
                <a:cs typeface="+mn-cs"/>
              </a:rPr>
              <a:t> Profit-driven healthcare systems might prioritize lucrative procedures over preventive care</a:t>
            </a:r>
          </a:p>
          <a:p>
            <a:pPr marL="0" marR="0" lvl="0" indent="0" algn="l" defTabSz="612648"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Potential for Exploitation:</a:t>
            </a:r>
            <a:r>
              <a:rPr kumimoji="0" lang="en-GB" sz="2000" b="0" i="0" u="none" strike="noStrike" kern="1200" cap="none" spc="0" normalizeH="0" baseline="0" noProof="0" dirty="0">
                <a:ln>
                  <a:noFill/>
                </a:ln>
                <a:solidFill>
                  <a:srgbClr val="374151"/>
                </a:solidFill>
                <a:effectLst/>
                <a:uLnTx/>
                <a:uFillTx/>
                <a:latin typeface="Söhne"/>
                <a:ea typeface="+mn-ea"/>
                <a:cs typeface="+mn-cs"/>
              </a:rPr>
              <a:t> Those with chronic conditions or disabilities might be at risk of exploitation as market forces prioritize profit over the needs of these populations</a:t>
            </a:r>
          </a:p>
          <a:p>
            <a:pPr marL="0" marR="0" lvl="0" indent="0" algn="l" defTabSz="612648"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374151"/>
                </a:solidFill>
                <a:effectLst/>
                <a:uLnTx/>
                <a:uFillTx/>
                <a:latin typeface="Söhne"/>
                <a:ea typeface="+mn-ea"/>
                <a:cs typeface="+mn-cs"/>
              </a:rPr>
              <a:t> Fragmentation of Services:</a:t>
            </a:r>
            <a:r>
              <a:rPr kumimoji="0" lang="en-GB" sz="2000" b="0" i="0" u="none" strike="noStrike" kern="1200" cap="none" spc="0" normalizeH="0" baseline="0" noProof="0" dirty="0">
                <a:ln>
                  <a:noFill/>
                </a:ln>
                <a:solidFill>
                  <a:srgbClr val="374151"/>
                </a:solidFill>
                <a:effectLst/>
                <a:uLnTx/>
                <a:uFillTx/>
                <a:latin typeface="Söhne"/>
                <a:ea typeface="+mn-ea"/>
                <a:cs typeface="+mn-cs"/>
              </a:rPr>
              <a:t> Competition may lead to the fragmentation of healthcare services, making it challenging to coordinate care and manage chronic conditions effectively</a:t>
            </a:r>
          </a:p>
        </p:txBody>
      </p:sp>
      <p:sp>
        <p:nvSpPr>
          <p:cNvPr id="6" name="Slide Number Placeholder 5">
            <a:extLst>
              <a:ext uri="{FF2B5EF4-FFF2-40B4-BE49-F238E27FC236}">
                <a16:creationId xmlns:a16="http://schemas.microsoft.com/office/drawing/2014/main" id="{326332CE-1F04-C19E-5E0F-C76E3DE0ACCB}"/>
              </a:ext>
            </a:extLst>
          </p:cNvPr>
          <p:cNvSpPr>
            <a:spLocks noGrp="1"/>
          </p:cNvSpPr>
          <p:nvPr>
            <p:ph type="sldNum" sz="quarter" idx="12"/>
          </p:nvPr>
        </p:nvSpPr>
        <p:spPr/>
        <p:txBody>
          <a:bodyPr/>
          <a:lstStyle/>
          <a:p>
            <a:fld id="{94DF707E-5CDD-47E9-9C20-BA0DD0496806}" type="slidenum">
              <a:rPr lang="en-GB" smtClean="0"/>
              <a:t>15</a:t>
            </a:fld>
            <a:endParaRPr lang="en-GB"/>
          </a:p>
        </p:txBody>
      </p:sp>
    </p:spTree>
    <p:extLst>
      <p:ext uri="{BB962C8B-B14F-4D97-AF65-F5344CB8AC3E}">
        <p14:creationId xmlns:p14="http://schemas.microsoft.com/office/powerpoint/2010/main" val="3971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39B4-2DBE-40A2-AC5C-EB980978DCA4}"/>
              </a:ext>
            </a:extLst>
          </p:cNvPr>
          <p:cNvSpPr>
            <a:spLocks noGrp="1"/>
          </p:cNvSpPr>
          <p:nvPr>
            <p:ph type="title"/>
          </p:nvPr>
        </p:nvSpPr>
        <p:spPr>
          <a:xfrm>
            <a:off x="5127172" y="278472"/>
            <a:ext cx="6368142" cy="1450757"/>
          </a:xfrm>
        </p:spPr>
        <p:txBody>
          <a:bodyPr>
            <a:normAutofit fontScale="90000"/>
          </a:bodyPr>
          <a:lstStyle/>
          <a:p>
            <a:r>
              <a:rPr lang="en-GB" sz="5000" dirty="0">
                <a:solidFill>
                  <a:srgbClr val="2B5246"/>
                </a:solidFill>
              </a:rPr>
              <a:t>The Wanless Report (2002)</a:t>
            </a:r>
          </a:p>
        </p:txBody>
      </p:sp>
      <p:pic>
        <p:nvPicPr>
          <p:cNvPr id="7" name="Picture 6" descr="Colourful carved figures of humans">
            <a:extLst>
              <a:ext uri="{FF2B5EF4-FFF2-40B4-BE49-F238E27FC236}">
                <a16:creationId xmlns:a16="http://schemas.microsoft.com/office/drawing/2014/main" id="{22914E76-17A3-EB47-00C5-644BE838589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B5111F9F-7BE1-4004-8ED1-DEC218E8C81D}"/>
              </a:ext>
            </a:extLst>
          </p:cNvPr>
          <p:cNvSpPr>
            <a:spLocks noGrp="1"/>
          </p:cNvSpPr>
          <p:nvPr>
            <p:ph idx="1"/>
          </p:nvPr>
        </p:nvSpPr>
        <p:spPr>
          <a:xfrm>
            <a:off x="5007429" y="1744671"/>
            <a:ext cx="6781800" cy="4489471"/>
          </a:xfrm>
        </p:spPr>
        <p:txBody>
          <a:bodyPr>
            <a:noAutofit/>
          </a:bodyPr>
          <a:lstStyle/>
          <a:p>
            <a:r>
              <a:rPr lang="en-GB" sz="1800" dirty="0"/>
              <a:t>This considered alternative options</a:t>
            </a:r>
          </a:p>
          <a:p>
            <a:pPr marL="457200" indent="-457200">
              <a:buFont typeface="+mj-lt"/>
              <a:buAutoNum type="arabicPeriod"/>
            </a:pPr>
            <a:r>
              <a:rPr lang="en-GB" sz="1800" b="1" dirty="0"/>
              <a:t>Taxpayer funded </a:t>
            </a:r>
            <a:r>
              <a:rPr lang="en-GB" sz="1800" dirty="0"/>
              <a:t>(the current UK system)</a:t>
            </a:r>
          </a:p>
          <a:p>
            <a:pPr marL="457200" indent="-457200">
              <a:buFont typeface="+mj-lt"/>
              <a:buAutoNum type="arabicPeriod"/>
            </a:pPr>
            <a:r>
              <a:rPr lang="en-GB" sz="1800" b="1" dirty="0"/>
              <a:t>Social insurance </a:t>
            </a:r>
            <a:r>
              <a:rPr lang="en-GB" sz="1800" dirty="0"/>
              <a:t>(where employees and employers make compulsory contributions towards healthcare and provision is also free at the point of need). This is often called the European or Bismarckian model of healthcare funding.</a:t>
            </a:r>
          </a:p>
          <a:p>
            <a:pPr marL="457200" indent="-457200">
              <a:buFont typeface="+mj-lt"/>
              <a:buAutoNum type="arabicPeriod"/>
            </a:pPr>
            <a:r>
              <a:rPr lang="en-GB" sz="1800" b="1" dirty="0"/>
              <a:t>Private insurance </a:t>
            </a:r>
            <a:r>
              <a:rPr lang="en-GB" sz="1800" dirty="0"/>
              <a:t>(where individuals pay insurance fees to private companies, and then ‘claim’ when receiving treatment). This is the largest proportion of healthcare funding in the USA.</a:t>
            </a:r>
          </a:p>
          <a:p>
            <a:pPr marL="457200" indent="-457200">
              <a:buFont typeface="+mj-lt"/>
              <a:buAutoNum type="arabicPeriod"/>
            </a:pPr>
            <a:r>
              <a:rPr lang="en-GB" sz="1800" b="1" dirty="0"/>
              <a:t>Out-of-pocket payments </a:t>
            </a:r>
            <a:r>
              <a:rPr lang="en-GB" sz="1800" dirty="0"/>
              <a:t>(where patients pay doctors or hospitals directly for treatment)</a:t>
            </a:r>
          </a:p>
          <a:p>
            <a:pPr marL="457200" indent="-457200">
              <a:buFont typeface="+mj-lt"/>
              <a:buAutoNum type="arabicPeriod"/>
            </a:pPr>
            <a:r>
              <a:rPr lang="en-GB" sz="1800" b="1" dirty="0"/>
              <a:t>Rationing</a:t>
            </a:r>
            <a:endParaRPr lang="en-GB" sz="1800" dirty="0"/>
          </a:p>
          <a:p>
            <a:r>
              <a:rPr lang="en-GB" sz="1800" dirty="0"/>
              <a:t>Some combinations of these are possible – the current NHS is a combination</a:t>
            </a:r>
          </a:p>
        </p:txBody>
      </p:sp>
      <p:sp>
        <p:nvSpPr>
          <p:cNvPr id="5" name="Slide Number Placeholder 4">
            <a:extLst>
              <a:ext uri="{FF2B5EF4-FFF2-40B4-BE49-F238E27FC236}">
                <a16:creationId xmlns:a16="http://schemas.microsoft.com/office/drawing/2014/main" id="{EFC38F3D-8FB4-463D-8751-79F22A18A9A0}"/>
              </a:ext>
            </a:extLst>
          </p:cNvPr>
          <p:cNvSpPr>
            <a:spLocks noGrp="1"/>
          </p:cNvSpPr>
          <p:nvPr>
            <p:ph type="sldNum" sz="quarter" idx="12"/>
          </p:nvPr>
        </p:nvSpPr>
        <p:spPr>
          <a:xfrm>
            <a:off x="9900458" y="6459785"/>
            <a:ext cx="1312025" cy="365125"/>
          </a:xfrm>
        </p:spPr>
        <p:txBody>
          <a:bodyPr>
            <a:normAutofit/>
          </a:bodyPr>
          <a:lstStyle/>
          <a:p>
            <a:pPr>
              <a:spcAft>
                <a:spcPts val="600"/>
              </a:spcAft>
            </a:pPr>
            <a:fld id="{94DF707E-5CDD-47E9-9C20-BA0DD0496806}" type="slidenum">
              <a:rPr lang="en-GB">
                <a:solidFill>
                  <a:schemeClr val="tx1">
                    <a:lumMod val="75000"/>
                    <a:lumOff val="25000"/>
                  </a:schemeClr>
                </a:solidFill>
              </a:rPr>
              <a:pPr>
                <a:spcAft>
                  <a:spcPts val="600"/>
                </a:spcAft>
              </a:pPr>
              <a:t>16</a:t>
            </a:fld>
            <a:endParaRPr lang="en-GB">
              <a:solidFill>
                <a:schemeClr val="tx1">
                  <a:lumMod val="75000"/>
                  <a:lumOff val="25000"/>
                </a:schemeClr>
              </a:solidFill>
            </a:endParaRPr>
          </a:p>
        </p:txBody>
      </p:sp>
    </p:spTree>
    <p:extLst>
      <p:ext uri="{BB962C8B-B14F-4D97-AF65-F5344CB8AC3E}">
        <p14:creationId xmlns:p14="http://schemas.microsoft.com/office/powerpoint/2010/main" val="350608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97431-2779-D828-657C-DE7E23F1D804}"/>
              </a:ext>
            </a:extLst>
          </p:cNvPr>
          <p:cNvSpPr>
            <a:spLocks noGrp="1"/>
          </p:cNvSpPr>
          <p:nvPr>
            <p:ph type="title"/>
          </p:nvPr>
        </p:nvSpPr>
        <p:spPr>
          <a:xfrm>
            <a:off x="1188069" y="381935"/>
            <a:ext cx="4008583" cy="5974414"/>
          </a:xfrm>
        </p:spPr>
        <p:txBody>
          <a:bodyPr anchor="ctr">
            <a:normAutofit/>
          </a:bodyPr>
          <a:lstStyle/>
          <a:p>
            <a:r>
              <a:rPr lang="en-GB" sz="6700">
                <a:solidFill>
                  <a:schemeClr val="bg1"/>
                </a:solidFill>
              </a:rPr>
              <a:t>Final thoughts </a:t>
            </a: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FEC1360-3C67-61AF-93A7-A396A0D8598A}"/>
              </a:ext>
            </a:extLst>
          </p:cNvPr>
          <p:cNvSpPr>
            <a:spLocks noGrp="1"/>
          </p:cNvSpPr>
          <p:nvPr>
            <p:ph idx="1"/>
          </p:nvPr>
        </p:nvSpPr>
        <p:spPr>
          <a:xfrm>
            <a:off x="6096000" y="381935"/>
            <a:ext cx="4986955" cy="5974415"/>
          </a:xfrm>
        </p:spPr>
        <p:txBody>
          <a:bodyPr anchor="ctr">
            <a:normAutofit/>
          </a:bodyPr>
          <a:lstStyle/>
          <a:p>
            <a:pPr>
              <a:buFont typeface="Arial" panose="020B0604020202020204" pitchFamily="34" charset="0"/>
              <a:buChar char="•"/>
            </a:pPr>
            <a:r>
              <a:rPr lang="en-GB" sz="1900" dirty="0"/>
              <a:t>Fundamental economic issue</a:t>
            </a:r>
          </a:p>
          <a:p>
            <a:pPr lvl="1">
              <a:buFont typeface="Arial" panose="020B0604020202020204" pitchFamily="34" charset="0"/>
              <a:buChar char="•"/>
            </a:pPr>
            <a:r>
              <a:rPr lang="en-GB" sz="1900" dirty="0"/>
              <a:t>Need is greater than resources available </a:t>
            </a:r>
          </a:p>
          <a:p>
            <a:pPr>
              <a:buFont typeface="Arial" panose="020B0604020202020204" pitchFamily="34" charset="0"/>
              <a:buChar char="•"/>
            </a:pPr>
            <a:r>
              <a:rPr lang="en-GB" sz="1900" dirty="0"/>
              <a:t>Pressures are going to continue to increase</a:t>
            </a:r>
          </a:p>
          <a:p>
            <a:pPr>
              <a:buFont typeface="Arial" panose="020B0604020202020204" pitchFamily="34" charset="0"/>
              <a:buChar char="•"/>
            </a:pPr>
            <a:r>
              <a:rPr lang="en-GB" sz="1900" dirty="0"/>
              <a:t>Need to consider how to ration out excess demand (especially in a free at point of use system)</a:t>
            </a:r>
          </a:p>
          <a:p>
            <a:pPr>
              <a:buFont typeface="Arial" panose="020B0604020202020204" pitchFamily="34" charset="0"/>
              <a:buChar char="•"/>
            </a:pPr>
            <a:r>
              <a:rPr lang="en-GB" sz="1900" dirty="0"/>
              <a:t>Are we likely to see increasing use of private health care or co-payment options?</a:t>
            </a:r>
          </a:p>
        </p:txBody>
      </p:sp>
      <p:sp>
        <p:nvSpPr>
          <p:cNvPr id="5" name="Slide Number Placeholder 4">
            <a:extLst>
              <a:ext uri="{FF2B5EF4-FFF2-40B4-BE49-F238E27FC236}">
                <a16:creationId xmlns:a16="http://schemas.microsoft.com/office/drawing/2014/main" id="{7AEF2BFE-CE4D-9A42-C70C-05CFC56A900E}"/>
              </a:ext>
            </a:extLst>
          </p:cNvPr>
          <p:cNvSpPr>
            <a:spLocks noGrp="1"/>
          </p:cNvSpPr>
          <p:nvPr>
            <p:ph type="sldNum" sz="quarter" idx="12"/>
          </p:nvPr>
        </p:nvSpPr>
        <p:spPr>
          <a:xfrm>
            <a:off x="8610600" y="6356350"/>
            <a:ext cx="2743200" cy="365125"/>
          </a:xfrm>
        </p:spPr>
        <p:txBody>
          <a:bodyPr>
            <a:normAutofit/>
          </a:bodyPr>
          <a:lstStyle/>
          <a:p>
            <a:pPr>
              <a:spcAft>
                <a:spcPts val="600"/>
              </a:spcAft>
            </a:pPr>
            <a:fld id="{94DF707E-5CDD-47E9-9C20-BA0DD0496806}" type="slidenum">
              <a:rPr lang="en-GB">
                <a:solidFill>
                  <a:schemeClr val="accent2"/>
                </a:solidFill>
              </a:rPr>
              <a:pPr>
                <a:spcAft>
                  <a:spcPts val="600"/>
                </a:spcAft>
              </a:pPr>
              <a:t>17</a:t>
            </a:fld>
            <a:endParaRPr lang="en-GB">
              <a:solidFill>
                <a:schemeClr val="accent2"/>
              </a:solidFill>
            </a:endParaRP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13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atients and staff being let down by an NHS in crisis">
            <a:extLst>
              <a:ext uri="{FF2B5EF4-FFF2-40B4-BE49-F238E27FC236}">
                <a16:creationId xmlns:a16="http://schemas.microsoft.com/office/drawing/2014/main" id="{2B34E779-5593-1912-52BC-AF10DE6D3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ritain's NHS was once idolized. Now its worst-ever crisis is fueling a  boom in private health care | CNN Business">
            <a:extLst>
              <a:ext uri="{FF2B5EF4-FFF2-40B4-BE49-F238E27FC236}">
                <a16:creationId xmlns:a16="http://schemas.microsoft.com/office/drawing/2014/main" id="{F9DB79CF-5BF6-6B78-50B1-49F137522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092952"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S crisis: how bad is it?">
            <a:extLst>
              <a:ext uri="{FF2B5EF4-FFF2-40B4-BE49-F238E27FC236}">
                <a16:creationId xmlns:a16="http://schemas.microsoft.com/office/drawing/2014/main" id="{848F4C52-4B4F-8B53-CC13-BD9AC5938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 b="52"/>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orthern Trust on X: &quot;Antrim Area Hospital Emergency Department is under  extreme pressure today and our staff are facing incredible demands. We  would urge you not to attend unless your case is">
            <a:extLst>
              <a:ext uri="{FF2B5EF4-FFF2-40B4-BE49-F238E27FC236}">
                <a16:creationId xmlns:a16="http://schemas.microsoft.com/office/drawing/2014/main" id="{00C112B9-7BF6-D587-2A49-E7C8BF83B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092952"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9F30E6F-C2C4-C166-9DEA-08EFFC1A038D}"/>
              </a:ext>
            </a:extLst>
          </p:cNvPr>
          <p:cNvSpPr>
            <a:spLocks noGrp="1"/>
          </p:cNvSpPr>
          <p:nvPr>
            <p:ph type="sldNum" sz="quarter" idx="12"/>
          </p:nvPr>
        </p:nvSpPr>
        <p:spPr>
          <a:xfrm>
            <a:off x="8610600" y="6356350"/>
            <a:ext cx="2743200" cy="365125"/>
          </a:xfrm>
        </p:spPr>
        <p:txBody>
          <a:bodyPr>
            <a:normAutofit/>
          </a:bodyPr>
          <a:lstStyle/>
          <a:p>
            <a:pPr>
              <a:spcAft>
                <a:spcPts val="600"/>
              </a:spcAft>
            </a:pPr>
            <a:fld id="{27CE633F-9882-4A5C-83A2-1109D0C73261}"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76684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3716D1-45B4-498C-A938-F96582D65A3C}"/>
              </a:ext>
            </a:extLst>
          </p:cNvPr>
          <p:cNvSpPr>
            <a:spLocks noGrp="1"/>
          </p:cNvSpPr>
          <p:nvPr>
            <p:ph type="title"/>
          </p:nvPr>
        </p:nvSpPr>
        <p:spPr>
          <a:xfrm>
            <a:off x="838200" y="962192"/>
            <a:ext cx="6155988" cy="1182927"/>
          </a:xfrm>
        </p:spPr>
        <p:txBody>
          <a:bodyPr anchor="b">
            <a:normAutofit/>
          </a:bodyPr>
          <a:lstStyle/>
          <a:p>
            <a:r>
              <a:rPr lang="en-GB" sz="3800" dirty="0"/>
              <a:t>Brief History of the NHS</a:t>
            </a:r>
          </a:p>
        </p:txBody>
      </p:sp>
      <p:cxnSp>
        <p:nvCxnSpPr>
          <p:cNvPr id="23" name="Straight Connector 2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CADBD988-143F-4063-9863-A9EDFC76EAF4}"/>
              </a:ext>
            </a:extLst>
          </p:cNvPr>
          <p:cNvSpPr>
            <a:spLocks noGrp="1"/>
          </p:cNvSpPr>
          <p:nvPr>
            <p:ph idx="1"/>
          </p:nvPr>
        </p:nvSpPr>
        <p:spPr>
          <a:xfrm>
            <a:off x="803776" y="2300840"/>
            <a:ext cx="6653072" cy="4230588"/>
          </a:xfrm>
        </p:spPr>
        <p:txBody>
          <a:bodyPr anchor="t">
            <a:normAutofit lnSpcReduction="10000"/>
          </a:bodyPr>
          <a:lstStyle/>
          <a:p>
            <a:pPr>
              <a:buFont typeface="Arial" panose="020B0604020202020204" pitchFamily="34" charset="0"/>
              <a:buChar char="•"/>
            </a:pPr>
            <a:r>
              <a:rPr lang="en-GB" sz="1600" dirty="0"/>
              <a:t>Created in 1948</a:t>
            </a:r>
          </a:p>
          <a:p>
            <a:pPr>
              <a:buFont typeface="Arial" panose="020B0604020202020204" pitchFamily="34" charset="0"/>
              <a:buChar char="•"/>
            </a:pPr>
            <a:r>
              <a:rPr lang="en-GB" sz="1600" dirty="0"/>
              <a:t>Aimed to provide free and universal access to healthcare (one of the first in the world) </a:t>
            </a:r>
          </a:p>
          <a:p>
            <a:pPr>
              <a:buFont typeface="Arial" panose="020B0604020202020204" pitchFamily="34" charset="0"/>
              <a:buChar char="•"/>
            </a:pPr>
            <a:r>
              <a:rPr lang="en-GB" sz="1600" i="1" dirty="0"/>
              <a:t>“It will provide you with all medical, dental and nursing care. Everyone — rich or poor, man, woman or child — can use it or any part of it. There are no charges, except for a few special items. There are no insurance qualifications. But it is not a “charity”. You are all paying for it, mainly as taxpayers, and it will relieve your money worries in time of illness</a:t>
            </a:r>
            <a:r>
              <a:rPr lang="en-GB" sz="1600" dirty="0"/>
              <a:t>.”			— </a:t>
            </a:r>
            <a:r>
              <a:rPr lang="en-GB" sz="1400" dirty="0"/>
              <a:t>Central Office of Information, for the Ministry of Health (1948)</a:t>
            </a:r>
          </a:p>
          <a:p>
            <a:pPr>
              <a:buFont typeface="Arial" panose="020B0604020202020204" pitchFamily="34" charset="0"/>
              <a:buChar char="•"/>
            </a:pPr>
            <a:r>
              <a:rPr lang="en-GB" sz="1600" dirty="0"/>
              <a:t>UK’s largest employer, approx. 1 in 35 of the working population is an NHS employee</a:t>
            </a:r>
          </a:p>
          <a:p>
            <a:pPr>
              <a:buFont typeface="Arial" panose="020B0604020202020204" pitchFamily="34" charset="0"/>
              <a:buChar char="•"/>
            </a:pPr>
            <a:r>
              <a:rPr lang="en-GB" sz="1600" dirty="0"/>
              <a:t>In 2022/23 the Department for Health &amp; Social Care in England spent £181.7 billion </a:t>
            </a:r>
          </a:p>
          <a:p>
            <a:pPr>
              <a:buFont typeface="Arial" panose="020B0604020202020204" pitchFamily="34" charset="0"/>
              <a:buChar char="•"/>
            </a:pPr>
            <a:r>
              <a:rPr lang="en-GB" sz="1600" dirty="0"/>
              <a:t>2024-25 budget for health in Northern Ireland was around £7.8 billion (more than half of Stormont’s overall budget)</a:t>
            </a:r>
          </a:p>
        </p:txBody>
      </p:sp>
      <p:pic>
        <p:nvPicPr>
          <p:cNvPr id="9" name="Graphic 8" descr="Hospital">
            <a:extLst>
              <a:ext uri="{FF2B5EF4-FFF2-40B4-BE49-F238E27FC236}">
                <a16:creationId xmlns:a16="http://schemas.microsoft.com/office/drawing/2014/main" id="{31FD80ED-E9C6-B269-747C-22DBAB0A5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E8930CA6-AE42-498F-ABBA-B2BAF99C4314}"/>
              </a:ext>
            </a:extLst>
          </p:cNvPr>
          <p:cNvSpPr>
            <a:spLocks noGrp="1"/>
          </p:cNvSpPr>
          <p:nvPr>
            <p:ph type="sldNum" sz="quarter" idx="12"/>
          </p:nvPr>
        </p:nvSpPr>
        <p:spPr>
          <a:xfrm>
            <a:off x="8610600" y="6356350"/>
            <a:ext cx="2743200" cy="365125"/>
          </a:xfrm>
        </p:spPr>
        <p:txBody>
          <a:bodyPr>
            <a:normAutofit/>
          </a:bodyPr>
          <a:lstStyle/>
          <a:p>
            <a:pPr>
              <a:spcAft>
                <a:spcPts val="600"/>
              </a:spcAft>
            </a:pPr>
            <a:fld id="{94DF707E-5CDD-47E9-9C20-BA0DD0496806}" type="slidenum">
              <a:rPr lang="en-GB">
                <a:solidFill>
                  <a:schemeClr val="accent2"/>
                </a:solidFill>
              </a:rPr>
              <a:pPr>
                <a:spcAft>
                  <a:spcPts val="600"/>
                </a:spcAft>
              </a:pPr>
              <a:t>3</a:t>
            </a:fld>
            <a:endParaRPr lang="en-GB">
              <a:solidFill>
                <a:schemeClr val="accent2"/>
              </a:solidFill>
            </a:endParaRPr>
          </a:p>
        </p:txBody>
      </p:sp>
    </p:spTree>
    <p:extLst>
      <p:ext uri="{BB962C8B-B14F-4D97-AF65-F5344CB8AC3E}">
        <p14:creationId xmlns:p14="http://schemas.microsoft.com/office/powerpoint/2010/main" val="341677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3A66A65-E1B2-7163-DE48-E300A696841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2165" y="1847850"/>
            <a:ext cx="6076869" cy="4351338"/>
          </a:xfrm>
          <a:prstGeom prst="rect">
            <a:avLst/>
          </a:prstGeom>
        </p:spPr>
      </p:pic>
      <p:sp>
        <p:nvSpPr>
          <p:cNvPr id="4" name="Title 3">
            <a:extLst>
              <a:ext uri="{FF2B5EF4-FFF2-40B4-BE49-F238E27FC236}">
                <a16:creationId xmlns:a16="http://schemas.microsoft.com/office/drawing/2014/main" id="{9482C51B-DFD5-A6B1-7D4F-E4F9F18A5488}"/>
              </a:ext>
            </a:extLst>
          </p:cNvPr>
          <p:cNvSpPr>
            <a:spLocks noGrp="1"/>
          </p:cNvSpPr>
          <p:nvPr>
            <p:ph type="title"/>
          </p:nvPr>
        </p:nvSpPr>
        <p:spPr/>
        <p:txBody>
          <a:bodyPr/>
          <a:lstStyle/>
          <a:p>
            <a:r>
              <a:rPr lang="en-GB" dirty="0"/>
              <a:t>Dealing with unmet demand </a:t>
            </a:r>
          </a:p>
        </p:txBody>
      </p:sp>
      <p:sp>
        <p:nvSpPr>
          <p:cNvPr id="5" name="Content Placeholder 4">
            <a:extLst>
              <a:ext uri="{FF2B5EF4-FFF2-40B4-BE49-F238E27FC236}">
                <a16:creationId xmlns:a16="http://schemas.microsoft.com/office/drawing/2014/main" id="{B3368202-E978-5B8E-D24A-05FE2E1756F0}"/>
              </a:ext>
            </a:extLst>
          </p:cNvPr>
          <p:cNvSpPr>
            <a:spLocks noGrp="1"/>
          </p:cNvSpPr>
          <p:nvPr>
            <p:ph sz="half" idx="1"/>
          </p:nvPr>
        </p:nvSpPr>
        <p:spPr/>
        <p:txBody>
          <a:bodyPr anchor="ctr">
            <a:normAutofit/>
          </a:bodyPr>
          <a:lstStyle/>
          <a:p>
            <a:pPr>
              <a:buFont typeface="Calibri" panose="020F0502020204030204" pitchFamily="34" charset="0"/>
              <a:buChar char="•"/>
            </a:pPr>
            <a:r>
              <a:rPr lang="en-US" sz="2200" dirty="0"/>
              <a:t>In a free market e.g. cosmetic surgery</a:t>
            </a:r>
          </a:p>
          <a:p>
            <a:pPr>
              <a:buFont typeface="Calibri" panose="020F0502020204030204" pitchFamily="34" charset="0"/>
              <a:buChar char="•"/>
            </a:pPr>
            <a:r>
              <a:rPr lang="en-US" sz="2200" dirty="0"/>
              <a:t>Any quantity demanded above Q</a:t>
            </a:r>
            <a:r>
              <a:rPr lang="en-US" sz="2200" baseline="-25000" dirty="0"/>
              <a:t>E</a:t>
            </a:r>
            <a:r>
              <a:rPr lang="en-US" sz="2200" dirty="0"/>
              <a:t> will not be supplied as the suppliers are not willing to produce at this price</a:t>
            </a:r>
          </a:p>
          <a:p>
            <a:pPr>
              <a:buFont typeface="Calibri" panose="020F0502020204030204" pitchFamily="34" charset="0"/>
              <a:buChar char="•"/>
            </a:pPr>
            <a:r>
              <a:rPr lang="en-US" sz="2200" dirty="0"/>
              <a:t>The green shaded area therefore represents the people who are being rationed by price</a:t>
            </a:r>
          </a:p>
          <a:p>
            <a:endParaRPr lang="en-GB" dirty="0"/>
          </a:p>
        </p:txBody>
      </p:sp>
      <p:sp>
        <p:nvSpPr>
          <p:cNvPr id="3" name="Slide Number Placeholder 2">
            <a:extLst>
              <a:ext uri="{FF2B5EF4-FFF2-40B4-BE49-F238E27FC236}">
                <a16:creationId xmlns:a16="http://schemas.microsoft.com/office/drawing/2014/main" id="{3FA4BE60-B61A-2730-D113-B8831C2266B6}"/>
              </a:ext>
            </a:extLst>
          </p:cNvPr>
          <p:cNvSpPr>
            <a:spLocks noGrp="1"/>
          </p:cNvSpPr>
          <p:nvPr>
            <p:ph type="sldNum" sz="quarter" idx="12"/>
          </p:nvPr>
        </p:nvSpPr>
        <p:spPr/>
        <p:txBody>
          <a:bodyPr/>
          <a:lstStyle/>
          <a:p>
            <a:fld id="{27CE633F-9882-4A5C-83A2-1109D0C73261}" type="slidenum">
              <a:rPr lang="en-US" smtClean="0"/>
              <a:t>4</a:t>
            </a:fld>
            <a:endParaRPr lang="en-US"/>
          </a:p>
        </p:txBody>
      </p:sp>
    </p:spTree>
    <p:extLst>
      <p:ext uri="{BB962C8B-B14F-4D97-AF65-F5344CB8AC3E}">
        <p14:creationId xmlns:p14="http://schemas.microsoft.com/office/powerpoint/2010/main" val="121645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2A103D-F1FB-43BC-850D-A522E6F26A59}"/>
              </a:ext>
            </a:extLst>
          </p:cNvPr>
          <p:cNvSpPr>
            <a:spLocks noGrp="1"/>
          </p:cNvSpPr>
          <p:nvPr>
            <p:ph type="title"/>
          </p:nvPr>
        </p:nvSpPr>
        <p:spPr/>
        <p:txBody>
          <a:bodyPr/>
          <a:lstStyle/>
          <a:p>
            <a:r>
              <a:rPr lang="en-GB" dirty="0"/>
              <a:t>Dealing with unmet demand</a:t>
            </a:r>
          </a:p>
        </p:txBody>
      </p:sp>
      <p:sp>
        <p:nvSpPr>
          <p:cNvPr id="7" name="Content Placeholder 6">
            <a:extLst>
              <a:ext uri="{FF2B5EF4-FFF2-40B4-BE49-F238E27FC236}">
                <a16:creationId xmlns:a16="http://schemas.microsoft.com/office/drawing/2014/main" id="{71EBED67-69C1-48BA-AA5A-57B9E7B61D15}"/>
              </a:ext>
            </a:extLst>
          </p:cNvPr>
          <p:cNvSpPr>
            <a:spLocks noGrp="1"/>
          </p:cNvSpPr>
          <p:nvPr>
            <p:ph sz="half" idx="1"/>
          </p:nvPr>
        </p:nvSpPr>
        <p:spPr>
          <a:xfrm>
            <a:off x="984739" y="1918632"/>
            <a:ext cx="5753686" cy="4484728"/>
          </a:xfrm>
        </p:spPr>
        <p:txBody>
          <a:bodyPr anchor="ctr">
            <a:normAutofit/>
          </a:bodyPr>
          <a:lstStyle/>
          <a:p>
            <a:pPr>
              <a:buFont typeface="Arial" panose="020B0604020202020204" pitchFamily="34" charset="0"/>
              <a:buChar char="•"/>
            </a:pPr>
            <a:r>
              <a:rPr lang="en-GB" sz="2200" dirty="0"/>
              <a:t>However, in a free at the point of use public health system supply is not upward sloping</a:t>
            </a:r>
          </a:p>
          <a:p>
            <a:pPr>
              <a:buFont typeface="Arial" panose="020B0604020202020204" pitchFamily="34" charset="0"/>
              <a:buChar char="•"/>
            </a:pPr>
            <a:r>
              <a:rPr lang="en-GB" sz="2200" dirty="0"/>
              <a:t>It is set at Q</a:t>
            </a:r>
            <a:r>
              <a:rPr lang="en-GB" sz="2200" baseline="-25000" dirty="0"/>
              <a:t>E</a:t>
            </a:r>
            <a:r>
              <a:rPr lang="en-GB" sz="2200" dirty="0"/>
              <a:t> by budgets and will be vertical at that point</a:t>
            </a:r>
          </a:p>
          <a:p>
            <a:pPr>
              <a:buFont typeface="Arial" panose="020B0604020202020204" pitchFamily="34" charset="0"/>
              <a:buChar char="•"/>
            </a:pPr>
            <a:r>
              <a:rPr lang="en-GB" sz="2200" dirty="0"/>
              <a:t>Unlikely that supply will ever be at S1 so there will always be some amount of unmet demand that is not rationed by price </a:t>
            </a:r>
          </a:p>
          <a:p>
            <a:pPr>
              <a:buFont typeface="Arial" panose="020B0604020202020204" pitchFamily="34" charset="0"/>
              <a:buChar char="•"/>
            </a:pPr>
            <a:endParaRPr lang="en-GB" sz="2400" dirty="0"/>
          </a:p>
        </p:txBody>
      </p:sp>
      <p:pic>
        <p:nvPicPr>
          <p:cNvPr id="14" name="Content Placeholder 13">
            <a:extLst>
              <a:ext uri="{FF2B5EF4-FFF2-40B4-BE49-F238E27FC236}">
                <a16:creationId xmlns:a16="http://schemas.microsoft.com/office/drawing/2014/main" id="{C1A6191E-FDD0-4122-9A19-9F05945106D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6738425" y="1793784"/>
            <a:ext cx="5122641" cy="4334621"/>
          </a:xfrm>
        </p:spPr>
      </p:pic>
      <p:sp>
        <p:nvSpPr>
          <p:cNvPr id="5" name="Slide Number Placeholder 4">
            <a:extLst>
              <a:ext uri="{FF2B5EF4-FFF2-40B4-BE49-F238E27FC236}">
                <a16:creationId xmlns:a16="http://schemas.microsoft.com/office/drawing/2014/main" id="{4BFF4E10-8CFC-4A9A-958C-59915CB671B1}"/>
              </a:ext>
            </a:extLst>
          </p:cNvPr>
          <p:cNvSpPr>
            <a:spLocks noGrp="1"/>
          </p:cNvSpPr>
          <p:nvPr>
            <p:ph type="sldNum" sz="quarter" idx="12"/>
          </p:nvPr>
        </p:nvSpPr>
        <p:spPr/>
        <p:txBody>
          <a:bodyPr/>
          <a:lstStyle/>
          <a:p>
            <a:fld id="{94DF707E-5CDD-47E9-9C20-BA0DD0496806}" type="slidenum">
              <a:rPr lang="en-GB" smtClean="0"/>
              <a:t>5</a:t>
            </a:fld>
            <a:endParaRPr lang="en-GB"/>
          </a:p>
        </p:txBody>
      </p:sp>
      <p:grpSp>
        <p:nvGrpSpPr>
          <p:cNvPr id="34" name="Group 33">
            <a:extLst>
              <a:ext uri="{FF2B5EF4-FFF2-40B4-BE49-F238E27FC236}">
                <a16:creationId xmlns:a16="http://schemas.microsoft.com/office/drawing/2014/main" id="{DDA80200-8BCC-3AA7-2418-1F097D9DF702}"/>
              </a:ext>
            </a:extLst>
          </p:cNvPr>
          <p:cNvGrpSpPr/>
          <p:nvPr/>
        </p:nvGrpSpPr>
        <p:grpSpPr>
          <a:xfrm>
            <a:off x="9546771" y="4452257"/>
            <a:ext cx="1146261" cy="1098802"/>
            <a:chOff x="9546771" y="4452257"/>
            <a:chExt cx="1146261" cy="1098802"/>
          </a:xfrm>
        </p:grpSpPr>
        <p:cxnSp>
          <p:nvCxnSpPr>
            <p:cNvPr id="3" name="Straight Connector 2">
              <a:extLst>
                <a:ext uri="{FF2B5EF4-FFF2-40B4-BE49-F238E27FC236}">
                  <a16:creationId xmlns:a16="http://schemas.microsoft.com/office/drawing/2014/main" id="{A45E629F-4A22-BA30-AF3E-E67451D103CE}"/>
                </a:ext>
              </a:extLst>
            </p:cNvPr>
            <p:cNvCxnSpPr/>
            <p:nvPr/>
          </p:nvCxnSpPr>
          <p:spPr>
            <a:xfrm flipV="1">
              <a:off x="9546771" y="4452257"/>
              <a:ext cx="206829" cy="2177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54113A-85B7-2A35-43A8-4360B06480B4}"/>
                </a:ext>
              </a:extLst>
            </p:cNvPr>
            <p:cNvCxnSpPr>
              <a:cxnSpLocks/>
            </p:cNvCxnSpPr>
            <p:nvPr/>
          </p:nvCxnSpPr>
          <p:spPr>
            <a:xfrm flipV="1">
              <a:off x="9546771" y="4604657"/>
              <a:ext cx="359229" cy="3918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0AFE7D-C545-F0FA-AC7F-4891F8B3AEC8}"/>
                </a:ext>
              </a:extLst>
            </p:cNvPr>
            <p:cNvCxnSpPr>
              <a:cxnSpLocks/>
            </p:cNvCxnSpPr>
            <p:nvPr/>
          </p:nvCxnSpPr>
          <p:spPr>
            <a:xfrm flipV="1">
              <a:off x="9546771" y="4778829"/>
              <a:ext cx="533401" cy="5442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F99F4E-EE50-0547-BB8A-58585AFE276B}"/>
                </a:ext>
              </a:extLst>
            </p:cNvPr>
            <p:cNvCxnSpPr>
              <a:cxnSpLocks/>
            </p:cNvCxnSpPr>
            <p:nvPr/>
          </p:nvCxnSpPr>
          <p:spPr>
            <a:xfrm flipV="1">
              <a:off x="9650185" y="4887686"/>
              <a:ext cx="636816" cy="6633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097FD7-DE6E-95AC-F327-75D919F7974C}"/>
                </a:ext>
              </a:extLst>
            </p:cNvPr>
            <p:cNvCxnSpPr>
              <a:cxnSpLocks/>
            </p:cNvCxnSpPr>
            <p:nvPr/>
          </p:nvCxnSpPr>
          <p:spPr>
            <a:xfrm flipV="1">
              <a:off x="9968593" y="5040086"/>
              <a:ext cx="470808" cy="5109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088621-ADD7-F469-9D5E-798A6483E366}"/>
                </a:ext>
              </a:extLst>
            </p:cNvPr>
            <p:cNvCxnSpPr>
              <a:cxnSpLocks/>
            </p:cNvCxnSpPr>
            <p:nvPr/>
          </p:nvCxnSpPr>
          <p:spPr>
            <a:xfrm flipV="1">
              <a:off x="10287001" y="5165599"/>
              <a:ext cx="348344" cy="3854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E59960-F8F7-9F32-E09A-230CD2C61815}"/>
                </a:ext>
              </a:extLst>
            </p:cNvPr>
            <p:cNvCxnSpPr>
              <a:cxnSpLocks/>
            </p:cNvCxnSpPr>
            <p:nvPr/>
          </p:nvCxnSpPr>
          <p:spPr>
            <a:xfrm flipV="1">
              <a:off x="10510696" y="5315442"/>
              <a:ext cx="182336" cy="23306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04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CB6F01-17D7-94A1-4815-434E53FE8CD0}"/>
              </a:ext>
            </a:extLst>
          </p:cNvPr>
          <p:cNvSpPr>
            <a:spLocks noGrp="1"/>
          </p:cNvSpPr>
          <p:nvPr>
            <p:ph type="title"/>
          </p:nvPr>
        </p:nvSpPr>
        <p:spPr/>
        <p:txBody>
          <a:bodyPr/>
          <a:lstStyle/>
          <a:p>
            <a:r>
              <a:rPr lang="en-GB"/>
              <a:t>Demand pressure on the NHS</a:t>
            </a:r>
            <a:endParaRPr lang="en-GB" dirty="0"/>
          </a:p>
        </p:txBody>
      </p:sp>
      <p:sp>
        <p:nvSpPr>
          <p:cNvPr id="8" name="Content Placeholder 7">
            <a:extLst>
              <a:ext uri="{FF2B5EF4-FFF2-40B4-BE49-F238E27FC236}">
                <a16:creationId xmlns:a16="http://schemas.microsoft.com/office/drawing/2014/main" id="{F81BA383-45CB-BBE1-EC3B-A7EE38EA5121}"/>
              </a:ext>
            </a:extLst>
          </p:cNvPr>
          <p:cNvSpPr>
            <a:spLocks noGrp="1"/>
          </p:cNvSpPr>
          <p:nvPr>
            <p:ph idx="1"/>
          </p:nvPr>
        </p:nvSpPr>
        <p:spPr/>
        <p:txBody>
          <a:bodyPr>
            <a:normAutofit fontScale="92500" lnSpcReduction="10000"/>
          </a:bodyPr>
          <a:lstStyle/>
          <a:p>
            <a:r>
              <a:rPr lang="en-GB" sz="2400" dirty="0"/>
              <a:t>Growing Population</a:t>
            </a:r>
          </a:p>
          <a:p>
            <a:pPr lvl="1"/>
            <a:r>
              <a:rPr lang="en-GB" sz="2000" dirty="0"/>
              <a:t>The overall population of NI is projected to rise from 1.86 million to 2.06 million (</a:t>
            </a:r>
            <a:r>
              <a:rPr lang="en-GB" sz="2000" b="1" dirty="0"/>
              <a:t>10.3% rise</a:t>
            </a:r>
            <a:r>
              <a:rPr lang="en-GB" sz="2000" dirty="0"/>
              <a:t>) </a:t>
            </a:r>
          </a:p>
          <a:p>
            <a:r>
              <a:rPr lang="en-GB" sz="2400" dirty="0"/>
              <a:t>Aging Population</a:t>
            </a:r>
          </a:p>
          <a:p>
            <a:pPr lvl="1"/>
            <a:r>
              <a:rPr lang="en-GB" sz="2000" dirty="0"/>
              <a:t>The over 70 population is projected to rise from 208,000 to 457,000 (</a:t>
            </a:r>
            <a:r>
              <a:rPr lang="en-GB" sz="2000" b="1" dirty="0"/>
              <a:t>119% rise</a:t>
            </a:r>
            <a:r>
              <a:rPr lang="en-GB" sz="2000" dirty="0"/>
              <a:t>)</a:t>
            </a:r>
          </a:p>
          <a:p>
            <a:pPr lvl="1"/>
            <a:r>
              <a:rPr lang="en-GB" sz="2000" dirty="0"/>
              <a:t>For the over 90s it is nearly a </a:t>
            </a:r>
            <a:r>
              <a:rPr lang="en-GB" sz="2000" b="1" dirty="0"/>
              <a:t>600% projected rise</a:t>
            </a:r>
          </a:p>
          <a:p>
            <a:pPr lvl="1"/>
            <a:r>
              <a:rPr lang="en-GB" sz="2000" dirty="0"/>
              <a:t>By 2027, NI will have more pensioners than children</a:t>
            </a:r>
          </a:p>
          <a:p>
            <a:pPr lvl="1"/>
            <a:r>
              <a:rPr lang="en-GB" sz="2000" dirty="0"/>
              <a:t>Working age population will start falling from 2028</a:t>
            </a:r>
          </a:p>
          <a:p>
            <a:r>
              <a:rPr lang="en-GB" sz="2400" dirty="0"/>
              <a:t>Rising Health Awareness</a:t>
            </a:r>
          </a:p>
          <a:p>
            <a:r>
              <a:rPr lang="en-GB" sz="2400" dirty="0"/>
              <a:t>Long-term effects of COVID</a:t>
            </a:r>
          </a:p>
          <a:p>
            <a:r>
              <a:rPr lang="en-GB" sz="2400" dirty="0"/>
              <a:t>Rising Mental Health Crisis</a:t>
            </a:r>
          </a:p>
          <a:p>
            <a:r>
              <a:rPr lang="en-GB" sz="2400" dirty="0"/>
              <a:t>Income Inequality</a:t>
            </a:r>
          </a:p>
          <a:p>
            <a:pPr lvl="1"/>
            <a:r>
              <a:rPr lang="en-GB" sz="2000" dirty="0"/>
              <a:t>Up to 10-year gap in life expectancy between regions and income groups</a:t>
            </a:r>
          </a:p>
          <a:p>
            <a:endParaRPr lang="en-GB" dirty="0"/>
          </a:p>
        </p:txBody>
      </p:sp>
      <p:sp>
        <p:nvSpPr>
          <p:cNvPr id="6" name="Slide Number Placeholder 5">
            <a:extLst>
              <a:ext uri="{FF2B5EF4-FFF2-40B4-BE49-F238E27FC236}">
                <a16:creationId xmlns:a16="http://schemas.microsoft.com/office/drawing/2014/main" id="{3567BA6B-2883-B82B-473E-475266B048BE}"/>
              </a:ext>
            </a:extLst>
          </p:cNvPr>
          <p:cNvSpPr>
            <a:spLocks noGrp="1"/>
          </p:cNvSpPr>
          <p:nvPr>
            <p:ph type="sldNum" sz="quarter" idx="12"/>
          </p:nvPr>
        </p:nvSpPr>
        <p:spPr/>
        <p:txBody>
          <a:bodyPr/>
          <a:lstStyle/>
          <a:p>
            <a:fld id="{27CE633F-9882-4A5C-83A2-1109D0C73261}" type="slidenum">
              <a:rPr lang="en-US" smtClean="0"/>
              <a:t>6</a:t>
            </a:fld>
            <a:endParaRPr lang="en-US"/>
          </a:p>
        </p:txBody>
      </p:sp>
    </p:spTree>
    <p:extLst>
      <p:ext uri="{BB962C8B-B14F-4D97-AF65-F5344CB8AC3E}">
        <p14:creationId xmlns:p14="http://schemas.microsoft.com/office/powerpoint/2010/main" val="5151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50CB-F44E-2FC4-DC1C-7622F237BB41}"/>
              </a:ext>
            </a:extLst>
          </p:cNvPr>
          <p:cNvSpPr>
            <a:spLocks noGrp="1"/>
          </p:cNvSpPr>
          <p:nvPr>
            <p:ph type="title"/>
          </p:nvPr>
        </p:nvSpPr>
        <p:spPr/>
        <p:txBody>
          <a:bodyPr/>
          <a:lstStyle/>
          <a:p>
            <a:r>
              <a:rPr lang="en-GB" dirty="0"/>
              <a:t>Supply pressures on the NHS</a:t>
            </a:r>
          </a:p>
        </p:txBody>
      </p:sp>
      <p:sp>
        <p:nvSpPr>
          <p:cNvPr id="3" name="Content Placeholder 2">
            <a:extLst>
              <a:ext uri="{FF2B5EF4-FFF2-40B4-BE49-F238E27FC236}">
                <a16:creationId xmlns:a16="http://schemas.microsoft.com/office/drawing/2014/main" id="{32ED6F4E-0D18-DDBA-7CF2-1A062C09650E}"/>
              </a:ext>
            </a:extLst>
          </p:cNvPr>
          <p:cNvSpPr>
            <a:spLocks noGrp="1"/>
          </p:cNvSpPr>
          <p:nvPr>
            <p:ph idx="1"/>
          </p:nvPr>
        </p:nvSpPr>
        <p:spPr/>
        <p:txBody>
          <a:bodyPr anchor="ctr">
            <a:normAutofit/>
          </a:bodyPr>
          <a:lstStyle/>
          <a:p>
            <a:r>
              <a:rPr lang="en-GB" sz="2400" dirty="0"/>
              <a:t>Budgets aren’t increasing in line with the increases in demand </a:t>
            </a:r>
          </a:p>
          <a:p>
            <a:r>
              <a:rPr lang="en-GB" sz="2400" dirty="0"/>
              <a:t>The NHS has to try and get more value from the same budget</a:t>
            </a:r>
          </a:p>
          <a:p>
            <a:pPr lvl="1"/>
            <a:r>
              <a:rPr lang="en-GB" sz="2000" dirty="0"/>
              <a:t>In 2012 the NHS had to get £15-20 billion more value from the budget due to increasing demand for an older population without any corresponding increase in money from the treasury </a:t>
            </a:r>
          </a:p>
          <a:p>
            <a:r>
              <a:rPr lang="en-GB" sz="2400" dirty="0"/>
              <a:t>Inflation is also impacting real-term increases in the budget  </a:t>
            </a:r>
          </a:p>
        </p:txBody>
      </p:sp>
      <p:sp>
        <p:nvSpPr>
          <p:cNvPr id="5" name="Slide Number Placeholder 4">
            <a:extLst>
              <a:ext uri="{FF2B5EF4-FFF2-40B4-BE49-F238E27FC236}">
                <a16:creationId xmlns:a16="http://schemas.microsoft.com/office/drawing/2014/main" id="{87242CDD-0DA7-D32E-D309-7F6D0C541EEE}"/>
              </a:ext>
            </a:extLst>
          </p:cNvPr>
          <p:cNvSpPr>
            <a:spLocks noGrp="1"/>
          </p:cNvSpPr>
          <p:nvPr>
            <p:ph type="sldNum" sz="quarter" idx="12"/>
          </p:nvPr>
        </p:nvSpPr>
        <p:spPr/>
        <p:txBody>
          <a:bodyPr/>
          <a:lstStyle/>
          <a:p>
            <a:fld id="{27CE633F-9882-4A5C-83A2-1109D0C73261}" type="slidenum">
              <a:rPr lang="en-US" smtClean="0"/>
              <a:t>7</a:t>
            </a:fld>
            <a:endParaRPr lang="en-US"/>
          </a:p>
        </p:txBody>
      </p:sp>
    </p:spTree>
    <p:extLst>
      <p:ext uri="{BB962C8B-B14F-4D97-AF65-F5344CB8AC3E}">
        <p14:creationId xmlns:p14="http://schemas.microsoft.com/office/powerpoint/2010/main" val="352842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5148DC-58F7-F267-E541-C2F25F0C6A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80659" y="226450"/>
            <a:ext cx="8030682" cy="6405100"/>
          </a:xfrm>
          <a:prstGeom prst="rect">
            <a:avLst/>
          </a:prstGeom>
        </p:spPr>
      </p:pic>
      <p:sp>
        <p:nvSpPr>
          <p:cNvPr id="3" name="Slide Number Placeholder 2">
            <a:extLst>
              <a:ext uri="{FF2B5EF4-FFF2-40B4-BE49-F238E27FC236}">
                <a16:creationId xmlns:a16="http://schemas.microsoft.com/office/drawing/2014/main" id="{50793734-2B3A-F2E6-E38E-937C7A525078}"/>
              </a:ext>
            </a:extLst>
          </p:cNvPr>
          <p:cNvSpPr>
            <a:spLocks noGrp="1"/>
          </p:cNvSpPr>
          <p:nvPr>
            <p:ph type="sldNum" sz="quarter" idx="12"/>
          </p:nvPr>
        </p:nvSpPr>
        <p:spPr>
          <a:xfrm>
            <a:off x="8610600" y="6356350"/>
            <a:ext cx="2743200" cy="365125"/>
          </a:xfrm>
        </p:spPr>
        <p:txBody>
          <a:bodyPr>
            <a:normAutofit/>
          </a:bodyPr>
          <a:lstStyle/>
          <a:p>
            <a:pPr>
              <a:spcAft>
                <a:spcPts val="600"/>
              </a:spcAft>
            </a:pPr>
            <a:fld id="{94DF707E-5CDD-47E9-9C20-BA0DD0496806}" type="slidenum">
              <a:rPr lang="en-GB">
                <a:solidFill>
                  <a:srgbClr val="FFFFFF"/>
                </a:solidFill>
              </a:rPr>
              <a:pPr>
                <a:spcAft>
                  <a:spcPts val="600"/>
                </a:spcAft>
              </a:pPr>
              <a:t>8</a:t>
            </a:fld>
            <a:endParaRPr lang="en-GB">
              <a:solidFill>
                <a:srgbClr val="FFFFFF"/>
              </a:solidFill>
            </a:endParaRPr>
          </a:p>
        </p:txBody>
      </p:sp>
    </p:spTree>
    <p:extLst>
      <p:ext uri="{BB962C8B-B14F-4D97-AF65-F5344CB8AC3E}">
        <p14:creationId xmlns:p14="http://schemas.microsoft.com/office/powerpoint/2010/main" val="50404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5D16BC-C29B-642E-D86E-CF013107D8A8}"/>
              </a:ext>
            </a:extLst>
          </p:cNvPr>
          <p:cNvSpPr>
            <a:spLocks noGrp="1"/>
          </p:cNvSpPr>
          <p:nvPr>
            <p:ph type="sldNum" sz="quarter" idx="12"/>
          </p:nvPr>
        </p:nvSpPr>
        <p:spPr/>
        <p:txBody>
          <a:bodyPr/>
          <a:lstStyle/>
          <a:p>
            <a:fld id="{27CE633F-9882-4A5C-83A2-1109D0C73261}" type="slidenum">
              <a:rPr lang="en-US" smtClean="0"/>
              <a:t>9</a:t>
            </a:fld>
            <a:endParaRPr lang="en-US"/>
          </a:p>
        </p:txBody>
      </p:sp>
      <p:pic>
        <p:nvPicPr>
          <p:cNvPr id="6" name="Content Placeholder 5">
            <a:extLst>
              <a:ext uri="{FF2B5EF4-FFF2-40B4-BE49-F238E27FC236}">
                <a16:creationId xmlns:a16="http://schemas.microsoft.com/office/drawing/2014/main" id="{034AF279-D643-6114-14D5-163186199A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742" y="960187"/>
            <a:ext cx="6444344" cy="5774344"/>
          </a:xfrm>
          <a:prstGeom prst="rect">
            <a:avLst/>
          </a:prstGeom>
        </p:spPr>
      </p:pic>
      <p:sp>
        <p:nvSpPr>
          <p:cNvPr id="2" name="Title 1">
            <a:extLst>
              <a:ext uri="{FF2B5EF4-FFF2-40B4-BE49-F238E27FC236}">
                <a16:creationId xmlns:a16="http://schemas.microsoft.com/office/drawing/2014/main" id="{D04D67DE-35D5-B137-EEC2-5BB837732AF2}"/>
              </a:ext>
            </a:extLst>
          </p:cNvPr>
          <p:cNvSpPr>
            <a:spLocks noGrp="1"/>
          </p:cNvSpPr>
          <p:nvPr>
            <p:ph type="title"/>
          </p:nvPr>
        </p:nvSpPr>
        <p:spPr/>
        <p:txBody>
          <a:bodyPr/>
          <a:lstStyle/>
          <a:p>
            <a:r>
              <a:rPr lang="en-GB" dirty="0"/>
              <a:t>The result? </a:t>
            </a:r>
          </a:p>
        </p:txBody>
      </p:sp>
      <p:grpSp>
        <p:nvGrpSpPr>
          <p:cNvPr id="42" name="Group 41">
            <a:extLst>
              <a:ext uri="{FF2B5EF4-FFF2-40B4-BE49-F238E27FC236}">
                <a16:creationId xmlns:a16="http://schemas.microsoft.com/office/drawing/2014/main" id="{E4363961-E143-C741-4621-6BF99B00F868}"/>
              </a:ext>
            </a:extLst>
          </p:cNvPr>
          <p:cNvGrpSpPr/>
          <p:nvPr/>
        </p:nvGrpSpPr>
        <p:grpSpPr>
          <a:xfrm>
            <a:off x="6678386" y="3320143"/>
            <a:ext cx="2389414" cy="2691991"/>
            <a:chOff x="6678386" y="3320143"/>
            <a:chExt cx="2389414" cy="2691991"/>
          </a:xfrm>
        </p:grpSpPr>
        <p:cxnSp>
          <p:nvCxnSpPr>
            <p:cNvPr id="7" name="Straight Connector 6">
              <a:extLst>
                <a:ext uri="{FF2B5EF4-FFF2-40B4-BE49-F238E27FC236}">
                  <a16:creationId xmlns:a16="http://schemas.microsoft.com/office/drawing/2014/main" id="{F3BBD91E-4665-5D36-ECA6-2923952514DE}"/>
                </a:ext>
              </a:extLst>
            </p:cNvPr>
            <p:cNvCxnSpPr>
              <a:cxnSpLocks/>
            </p:cNvCxnSpPr>
            <p:nvPr/>
          </p:nvCxnSpPr>
          <p:spPr>
            <a:xfrm flipV="1">
              <a:off x="6683829" y="3320143"/>
              <a:ext cx="206831" cy="2177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B61F1C-A264-EFCB-48E4-010546FE27B1}"/>
                </a:ext>
              </a:extLst>
            </p:cNvPr>
            <p:cNvCxnSpPr>
              <a:cxnSpLocks/>
            </p:cNvCxnSpPr>
            <p:nvPr/>
          </p:nvCxnSpPr>
          <p:spPr>
            <a:xfrm flipV="1">
              <a:off x="6683829" y="3472543"/>
              <a:ext cx="359231" cy="3748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745FBD-F65B-D124-A6F0-3D42BD8BEF68}"/>
                </a:ext>
              </a:extLst>
            </p:cNvPr>
            <p:cNvCxnSpPr>
              <a:cxnSpLocks/>
            </p:cNvCxnSpPr>
            <p:nvPr/>
          </p:nvCxnSpPr>
          <p:spPr>
            <a:xfrm flipV="1">
              <a:off x="6727371" y="3580888"/>
              <a:ext cx="511631" cy="5079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648639-F222-CC01-07B7-31915DB824E3}"/>
                </a:ext>
              </a:extLst>
            </p:cNvPr>
            <p:cNvCxnSpPr>
              <a:cxnSpLocks/>
            </p:cNvCxnSpPr>
            <p:nvPr/>
          </p:nvCxnSpPr>
          <p:spPr>
            <a:xfrm flipV="1">
              <a:off x="6678386" y="3734182"/>
              <a:ext cx="745673" cy="70823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C7F442-7D1F-026D-B584-6353A944315A}"/>
                </a:ext>
              </a:extLst>
            </p:cNvPr>
            <p:cNvCxnSpPr>
              <a:cxnSpLocks/>
            </p:cNvCxnSpPr>
            <p:nvPr/>
          </p:nvCxnSpPr>
          <p:spPr>
            <a:xfrm flipV="1">
              <a:off x="6678386" y="3873362"/>
              <a:ext cx="925289" cy="9079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C3E5FC-845C-7459-72AD-47B29D084954}"/>
                </a:ext>
              </a:extLst>
            </p:cNvPr>
            <p:cNvCxnSpPr>
              <a:cxnSpLocks/>
            </p:cNvCxnSpPr>
            <p:nvPr/>
          </p:nvCxnSpPr>
          <p:spPr>
            <a:xfrm flipV="1">
              <a:off x="6678386" y="3999759"/>
              <a:ext cx="1126671" cy="10377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17C5D7-16F2-E218-3343-9D77C355097C}"/>
                </a:ext>
              </a:extLst>
            </p:cNvPr>
            <p:cNvCxnSpPr>
              <a:cxnSpLocks/>
            </p:cNvCxnSpPr>
            <p:nvPr/>
          </p:nvCxnSpPr>
          <p:spPr>
            <a:xfrm flipV="1">
              <a:off x="6727371" y="4152159"/>
              <a:ext cx="1230086" cy="116755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C606607-7D2C-14D3-7EF2-2322E4C16EF0}"/>
                </a:ext>
              </a:extLst>
            </p:cNvPr>
            <p:cNvCxnSpPr>
              <a:cxnSpLocks/>
            </p:cNvCxnSpPr>
            <p:nvPr/>
          </p:nvCxnSpPr>
          <p:spPr>
            <a:xfrm flipV="1">
              <a:off x="6678386" y="4304559"/>
              <a:ext cx="1431471" cy="13593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C4D7D6-FAE2-1D9A-0F15-3767DC7B3492}"/>
                </a:ext>
              </a:extLst>
            </p:cNvPr>
            <p:cNvCxnSpPr>
              <a:cxnSpLocks/>
            </p:cNvCxnSpPr>
            <p:nvPr/>
          </p:nvCxnSpPr>
          <p:spPr>
            <a:xfrm flipV="1">
              <a:off x="6727371" y="4414824"/>
              <a:ext cx="1537607" cy="15539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FE891C-DCB1-1B74-8266-6959174D46C9}"/>
                </a:ext>
              </a:extLst>
            </p:cNvPr>
            <p:cNvCxnSpPr>
              <a:cxnSpLocks/>
            </p:cNvCxnSpPr>
            <p:nvPr/>
          </p:nvCxnSpPr>
          <p:spPr>
            <a:xfrm flipV="1">
              <a:off x="6983186" y="4539781"/>
              <a:ext cx="1431471" cy="14454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F63A0-CF30-0824-F538-4DAC5B7C9509}"/>
                </a:ext>
              </a:extLst>
            </p:cNvPr>
            <p:cNvCxnSpPr>
              <a:cxnSpLocks/>
            </p:cNvCxnSpPr>
            <p:nvPr/>
          </p:nvCxnSpPr>
          <p:spPr>
            <a:xfrm flipV="1">
              <a:off x="7342414" y="4677643"/>
              <a:ext cx="1268186" cy="13344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E55031-3F8B-E875-5650-7300D2427432}"/>
                </a:ext>
              </a:extLst>
            </p:cNvPr>
            <p:cNvCxnSpPr>
              <a:cxnSpLocks/>
            </p:cNvCxnSpPr>
            <p:nvPr/>
          </p:nvCxnSpPr>
          <p:spPr>
            <a:xfrm flipV="1">
              <a:off x="7671707" y="4830043"/>
              <a:ext cx="1091293" cy="117810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436E771-ECEE-40E8-E5F7-812E43571B6C}"/>
                </a:ext>
              </a:extLst>
            </p:cNvPr>
            <p:cNvCxnSpPr>
              <a:cxnSpLocks/>
            </p:cNvCxnSpPr>
            <p:nvPr/>
          </p:nvCxnSpPr>
          <p:spPr>
            <a:xfrm flipV="1">
              <a:off x="8033657" y="4982443"/>
              <a:ext cx="881743" cy="9862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CF634A-472C-AF14-046E-A43E4765BFCE}"/>
                </a:ext>
              </a:extLst>
            </p:cNvPr>
            <p:cNvCxnSpPr>
              <a:cxnSpLocks/>
            </p:cNvCxnSpPr>
            <p:nvPr/>
          </p:nvCxnSpPr>
          <p:spPr>
            <a:xfrm flipV="1">
              <a:off x="8398329" y="5134843"/>
              <a:ext cx="669471" cy="76297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0504629"/>
      </p:ext>
    </p:extLst>
  </p:cSld>
  <p:clrMapOvr>
    <a:masterClrMapping/>
  </p:clrMapOvr>
</p:sld>
</file>

<file path=ppt/theme/theme1.xml><?xml version="1.0" encoding="utf-8"?>
<a:theme xmlns:a="http://schemas.openxmlformats.org/drawingml/2006/main" name="GradientVTI">
  <a:themeElements>
    <a:clrScheme name="Retrospect">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1288</Words>
  <Application>Microsoft Office PowerPoint</Application>
  <PresentationFormat>Widescreen</PresentationFormat>
  <Paragraphs>120</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Söhne</vt:lpstr>
      <vt:lpstr>Aptos</vt:lpstr>
      <vt:lpstr>Arial</vt:lpstr>
      <vt:lpstr>Calibri</vt:lpstr>
      <vt:lpstr>Univers</vt:lpstr>
      <vt:lpstr>GradientVTI</vt:lpstr>
      <vt:lpstr>The Economics of the health service</vt:lpstr>
      <vt:lpstr>PowerPoint Presentation</vt:lpstr>
      <vt:lpstr>Brief History of the NHS</vt:lpstr>
      <vt:lpstr>Dealing with unmet demand </vt:lpstr>
      <vt:lpstr>Dealing with unmet demand</vt:lpstr>
      <vt:lpstr>Demand pressure on the NHS</vt:lpstr>
      <vt:lpstr>Supply pressures on the NHS</vt:lpstr>
      <vt:lpstr>PowerPoint Presentation</vt:lpstr>
      <vt:lpstr>The result? </vt:lpstr>
      <vt:lpstr>Rationing the unmet demand </vt:lpstr>
      <vt:lpstr>What are the options for health provision? </vt:lpstr>
      <vt:lpstr>First-best theorem of welfare economics</vt:lpstr>
      <vt:lpstr>Healthcare</vt:lpstr>
      <vt:lpstr>What if heath/social care was left to the free market? </vt:lpstr>
      <vt:lpstr>What if heath/social care was left to the free market? </vt:lpstr>
      <vt:lpstr>The Wanless Report (2002)</vt:lpstr>
      <vt:lpstr>Final thoughts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Doran, Aine</dc:creator>
  <cp:lastModifiedBy>Bailey, Mark</cp:lastModifiedBy>
  <cp:revision>25</cp:revision>
  <dcterms:created xsi:type="dcterms:W3CDTF">2025-03-05T17:36:49Z</dcterms:created>
  <dcterms:modified xsi:type="dcterms:W3CDTF">2025-03-13T09:11:48Z</dcterms:modified>
</cp:coreProperties>
</file>