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31"/>
  </p:notesMasterIdLst>
  <p:handoutMasterIdLst>
    <p:handoutMasterId r:id="rId32"/>
  </p:handoutMasterIdLst>
  <p:sldIdLst>
    <p:sldId id="256" r:id="rId5"/>
    <p:sldId id="258" r:id="rId6"/>
    <p:sldId id="339" r:id="rId7"/>
    <p:sldId id="262" r:id="rId8"/>
    <p:sldId id="275" r:id="rId9"/>
    <p:sldId id="281" r:id="rId10"/>
    <p:sldId id="331" r:id="rId11"/>
    <p:sldId id="365" r:id="rId12"/>
    <p:sldId id="284" r:id="rId13"/>
    <p:sldId id="287" r:id="rId14"/>
    <p:sldId id="288" r:id="rId15"/>
    <p:sldId id="292" r:id="rId16"/>
    <p:sldId id="344" r:id="rId17"/>
    <p:sldId id="349" r:id="rId18"/>
    <p:sldId id="351" r:id="rId19"/>
    <p:sldId id="352" r:id="rId20"/>
    <p:sldId id="353" r:id="rId21"/>
    <p:sldId id="302" r:id="rId22"/>
    <p:sldId id="356" r:id="rId23"/>
    <p:sldId id="309" r:id="rId24"/>
    <p:sldId id="359" r:id="rId25"/>
    <p:sldId id="317" r:id="rId26"/>
    <p:sldId id="318" r:id="rId27"/>
    <p:sldId id="267" r:id="rId28"/>
    <p:sldId id="326" r:id="rId29"/>
    <p:sldId id="363" r:id="rId30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9" autoAdjust="0"/>
    <p:restoredTop sz="95934"/>
  </p:normalViewPr>
  <p:slideViewPr>
    <p:cSldViewPr snapToGrid="0">
      <p:cViewPr varScale="1">
        <p:scale>
          <a:sx n="107" d="100"/>
          <a:sy n="107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14C67D-B906-455D-BA57-3AC7BDDD5A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332E0C-8512-4414-B261-B516F8BA77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275B80D-FABD-4FC7-8A89-6B424C925E22}" type="datetime1">
              <a:rPr lang="en-GB" smtClean="0"/>
              <a:t>24/02/2025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6510F-EAB7-49FF-882B-FACF21CCB6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26CFF-3858-4E44-8689-2174855E04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9FA676-98A1-4ED8-86AE-3FF061B14C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620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CF671F2-2E7C-46ED-BAF7-C6A1BAC40ED2}" type="datetime1">
              <a:rPr lang="en-GB" noProof="0" smtClean="0"/>
              <a:t>24/02/2025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B8B270D-091D-4ED2-8C85-0898DD7D9F21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4650901" cy="2334637"/>
          </a:xfrm>
        </p:spPr>
        <p:txBody>
          <a:bodyPr rtlCol="0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grpSp>
        <p:nvGrpSpPr>
          <p:cNvPr id="6" name="Group 5" hidden="1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88D7A558-4107-4032-8E5F-99B445369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384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Subtitle 2">
            <a:extLst>
              <a:ext uri="{FF2B5EF4-FFF2-40B4-BE49-F238E27FC236}">
                <a16:creationId xmlns:a16="http://schemas.microsoft.com/office/drawing/2014/main" id="{6B5BCC80-B184-4F6C-B3E3-CFC7F4C41C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0000" y="4113213"/>
            <a:ext cx="4636800" cy="1655762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n-GB" noProof="0">
                <a:cs typeface="Calibri"/>
              </a:rPr>
              <a:t>Presenter name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291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854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2971400" cy="661912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10300" y="1756025"/>
            <a:ext cx="2971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0300" y="2450550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5563541-7DAA-4F84-BBAB-31C12F6AE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200" y="1756025"/>
            <a:ext cx="2971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E3321C3-E759-4DD7-BFA1-2E724B8DDBF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31200" y="2450550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3649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1" y="536573"/>
            <a:ext cx="7424950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063" y="536575"/>
            <a:ext cx="2616200" cy="1743075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7" name="Picture Placeholder 10">
            <a:extLst>
              <a:ext uri="{FF2B5EF4-FFF2-40B4-BE49-F238E27FC236}">
                <a16:creationId xmlns:a16="http://schemas.microsoft.com/office/drawing/2014/main" id="{524BD50E-995A-4DB3-8E0A-E7F1FC6369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853" y="2557090"/>
            <a:ext cx="2616200" cy="1743075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8" name="Picture Placeholder 10">
            <a:extLst>
              <a:ext uri="{FF2B5EF4-FFF2-40B4-BE49-F238E27FC236}">
                <a16:creationId xmlns:a16="http://schemas.microsoft.com/office/drawing/2014/main" id="{ABAB6489-3F37-4A20-8777-093046E5C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063" y="4576347"/>
            <a:ext cx="2616200" cy="1743075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523157-52E2-4F89-B3C9-EA9FE7914B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64100" y="2876550"/>
            <a:ext cx="6332538" cy="3219450"/>
          </a:xfrm>
        </p:spPr>
        <p:txBody>
          <a:bodyPr rtlCol="0">
            <a:normAutofit/>
          </a:bodyPr>
          <a:lstStyle>
            <a:lvl1pPr marL="0" indent="0" algn="ctr">
              <a:buNone/>
              <a:defRPr sz="190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 rtl="0"/>
            <a:r>
              <a:rPr lang="en-GB" noProof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8000" y="6357167"/>
            <a:ext cx="1760150" cy="461665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6725" y="6357600"/>
            <a:ext cx="3347285" cy="460800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17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67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 hidden="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</p:grpSp>
        </p:grpSp>
      </p:grp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F2D931-86F8-40B1-B2C0-BE477572E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 rtlCol="0"/>
          <a:lstStyle>
            <a:lvl1pPr marL="0" indent="0" algn="ctr">
              <a:buNone/>
              <a:defRPr/>
            </a:lvl1pPr>
            <a:lvl2pPr marL="360000" indent="0">
              <a:buFont typeface="Arial" panose="020B0604020202020204" pitchFamily="34" charset="0"/>
              <a:buNone/>
              <a:defRPr/>
            </a:lvl2pPr>
            <a:lvl3pPr marL="720000" indent="0">
              <a:buNone/>
              <a:defRPr/>
            </a:lvl3pPr>
            <a:lvl4pPr marL="1080000" indent="0">
              <a:buFont typeface="Arial" panose="020B0604020202020204" pitchFamily="34" charset="0"/>
              <a:buNone/>
              <a:defRPr/>
            </a:lvl4pPr>
            <a:lvl5pPr marL="1440000" indent="0">
              <a:buNone/>
              <a:defRPr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8871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96B9E-04D6-C9F2-129E-3F86AB75F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7A85C-D713-8F0B-CCB5-5112FC2F4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899FF-E95E-7629-A67F-F6DAB52B6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7F974-3A2A-47D5-91C8-330A0C01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28194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7" y="536573"/>
            <a:ext cx="3856679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91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Content Placeholder 2">
            <a:extLst>
              <a:ext uri="{FF2B5EF4-FFF2-40B4-BE49-F238E27FC236}">
                <a16:creationId xmlns:a16="http://schemas.microsoft.com/office/drawing/2014/main" id="{E4838519-F7BD-42C9-BDE6-B4D6DF7E117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07606" y="2877018"/>
            <a:ext cx="3060000" cy="2938561"/>
          </a:xfrm>
        </p:spPr>
        <p:txBody>
          <a:bodyPr rtlCol="0">
            <a:normAutofit/>
          </a:bodyPr>
          <a:lstStyle>
            <a:lvl1pPr algn="ctr">
              <a:defRPr/>
            </a:lvl1pPr>
          </a:lstStyle>
          <a:p>
            <a:pPr marL="0" indent="0" algn="ctr" rtl="0">
              <a:buNone/>
            </a:pPr>
            <a:r>
              <a:rPr lang="en-GB" noProof="0"/>
              <a:t>Click to edit master text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480400" cy="461665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6947" y="6357600"/>
            <a:ext cx="6683376" cy="46080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GB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79987" y="0"/>
            <a:ext cx="7212013" cy="68580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4646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4078800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376C93AE-577A-4E39-B37B-F54DD619E8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175" y="2876550"/>
            <a:ext cx="4819650" cy="2875321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 baseline="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  <p:grpSp>
        <p:nvGrpSpPr>
          <p:cNvPr id="6" name="Group 5" hidden="1">
            <a:extLst>
              <a:ext uri="{FF2B5EF4-FFF2-40B4-BE49-F238E27FC236}">
                <a16:creationId xmlns:a16="http://schemas.microsoft.com/office/drawing/2014/main" id="{4DF41F26-BFC3-471C-AEBF-8D613043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D3F709F-F0BC-4149-B83C-D6E0B13F9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5C5EF830-776D-4D9D-B2AD-E2EF27FE2B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7" name="Freeform 81">
                <a:extLst>
                  <a:ext uri="{FF2B5EF4-FFF2-40B4-BE49-F238E27FC236}">
                    <a16:creationId xmlns:a16="http://schemas.microsoft.com/office/drawing/2014/main" id="{24555386-DD07-47B5-8731-6188F04409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8" name="Freeform 61">
                <a:extLst>
                  <a:ext uri="{FF2B5EF4-FFF2-40B4-BE49-F238E27FC236}">
                    <a16:creationId xmlns:a16="http://schemas.microsoft.com/office/drawing/2014/main" id="{98AACD5A-587D-4523-8687-E39554A9EE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9" name="Freeform 78">
                <a:extLst>
                  <a:ext uri="{FF2B5EF4-FFF2-40B4-BE49-F238E27FC236}">
                    <a16:creationId xmlns:a16="http://schemas.microsoft.com/office/drawing/2014/main" id="{056E6FE3-AE0B-4665-BDC4-C43B088EA3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0" name="Freeform 84">
                <a:extLst>
                  <a:ext uri="{FF2B5EF4-FFF2-40B4-BE49-F238E27FC236}">
                    <a16:creationId xmlns:a16="http://schemas.microsoft.com/office/drawing/2014/main" id="{3341E111-158B-46EB-85CF-76ACE2E63E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1" name="Freeform 87">
                <a:extLst>
                  <a:ext uri="{FF2B5EF4-FFF2-40B4-BE49-F238E27FC236}">
                    <a16:creationId xmlns:a16="http://schemas.microsoft.com/office/drawing/2014/main" id="{B6BAC346-F465-42C1-B326-511CDAAFCD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2" name="Freeform 60">
                <a:extLst>
                  <a:ext uri="{FF2B5EF4-FFF2-40B4-BE49-F238E27FC236}">
                    <a16:creationId xmlns:a16="http://schemas.microsoft.com/office/drawing/2014/main" id="{41EFAE7C-FB00-406B-B543-258ECBA85C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3" name="Freeform 59">
                <a:extLst>
                  <a:ext uri="{FF2B5EF4-FFF2-40B4-BE49-F238E27FC236}">
                    <a16:creationId xmlns:a16="http://schemas.microsoft.com/office/drawing/2014/main" id="{7B8E44F7-B4B5-407F-8CBF-2EF396585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4" name="Freeform 62">
                <a:extLst>
                  <a:ext uri="{FF2B5EF4-FFF2-40B4-BE49-F238E27FC236}">
                    <a16:creationId xmlns:a16="http://schemas.microsoft.com/office/drawing/2014/main" id="{E5CB4BB7-46DD-4D14-AF85-0E13EFBA67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5" name="Freeform 65">
                <a:extLst>
                  <a:ext uri="{FF2B5EF4-FFF2-40B4-BE49-F238E27FC236}">
                    <a16:creationId xmlns:a16="http://schemas.microsoft.com/office/drawing/2014/main" id="{F7F8EDDC-B124-4CF0-9C0B-036D7E9203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6" name="Freeform 79">
                <a:extLst>
                  <a:ext uri="{FF2B5EF4-FFF2-40B4-BE49-F238E27FC236}">
                    <a16:creationId xmlns:a16="http://schemas.microsoft.com/office/drawing/2014/main" id="{F9979D20-23CA-44BF-94E4-277FAA877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7" name="Freeform 82">
                <a:extLst>
                  <a:ext uri="{FF2B5EF4-FFF2-40B4-BE49-F238E27FC236}">
                    <a16:creationId xmlns:a16="http://schemas.microsoft.com/office/drawing/2014/main" id="{64DA53E4-1E27-44B2-9EA5-375E3D20A7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8" name="Freeform 85">
                <a:extLst>
                  <a:ext uri="{FF2B5EF4-FFF2-40B4-BE49-F238E27FC236}">
                    <a16:creationId xmlns:a16="http://schemas.microsoft.com/office/drawing/2014/main" id="{AF41DBD5-F7CA-43C7-B477-6E93D8DC06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9" name="Freeform 88">
                <a:extLst>
                  <a:ext uri="{FF2B5EF4-FFF2-40B4-BE49-F238E27FC236}">
                    <a16:creationId xmlns:a16="http://schemas.microsoft.com/office/drawing/2014/main" id="{8DE355CC-A733-4109-AC9E-4E5E96E355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C60E99C1-AC1B-4267-A404-07CA28EA1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1" name="Line 63">
                  <a:extLst>
                    <a:ext uri="{FF2B5EF4-FFF2-40B4-BE49-F238E27FC236}">
                      <a16:creationId xmlns:a16="http://schemas.microsoft.com/office/drawing/2014/main" id="{46BA754B-AF8C-4E32-B5D4-BD2CA1341E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2" name="Line 66">
                  <a:extLst>
                    <a:ext uri="{FF2B5EF4-FFF2-40B4-BE49-F238E27FC236}">
                      <a16:creationId xmlns:a16="http://schemas.microsoft.com/office/drawing/2014/main" id="{AA7154F4-DAA9-42B8-9C79-E7D89EB926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3" name="Line 67">
                  <a:extLst>
                    <a:ext uri="{FF2B5EF4-FFF2-40B4-BE49-F238E27FC236}">
                      <a16:creationId xmlns:a16="http://schemas.microsoft.com/office/drawing/2014/main" id="{CFCCE002-4181-4663-B8B4-5B5CC711B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4" name="Line 80">
                  <a:extLst>
                    <a:ext uri="{FF2B5EF4-FFF2-40B4-BE49-F238E27FC236}">
                      <a16:creationId xmlns:a16="http://schemas.microsoft.com/office/drawing/2014/main" id="{B3C1286A-A92F-45A8-A144-C4EBF3B8BC1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5" name="Line 83">
                  <a:extLst>
                    <a:ext uri="{FF2B5EF4-FFF2-40B4-BE49-F238E27FC236}">
                      <a16:creationId xmlns:a16="http://schemas.microsoft.com/office/drawing/2014/main" id="{31993490-8FCD-4048-A2E8-0A217FF656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6" name="Line 86">
                  <a:extLst>
                    <a:ext uri="{FF2B5EF4-FFF2-40B4-BE49-F238E27FC236}">
                      <a16:creationId xmlns:a16="http://schemas.microsoft.com/office/drawing/2014/main" id="{33AF3440-700A-44B0-A0D1-1E6301F187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7" name="Line 89">
                  <a:extLst>
                    <a:ext uri="{FF2B5EF4-FFF2-40B4-BE49-F238E27FC236}">
                      <a16:creationId xmlns:a16="http://schemas.microsoft.com/office/drawing/2014/main" id="{F17E7CAB-5E29-47AC-91E8-B488D357FB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13AE0B-3A03-4CCB-B15E-CAF75D855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94CC0330-760F-4B4E-BE37-D345B5B2E8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8B6C8306-3715-4107-BA99-68EB308CA19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5A4B3797-F2A4-43E3-B8F8-8BC4B0FBDE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Rectangle 30">
                  <a:extLst>
                    <a:ext uri="{FF2B5EF4-FFF2-40B4-BE49-F238E27FC236}">
                      <a16:creationId xmlns:a16="http://schemas.microsoft.com/office/drawing/2014/main" id="{BB27766D-84D5-4D02-AE36-3149427B22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  <p:sp>
              <p:nvSpPr>
                <p:cNvPr id="25" name="Rectangle 30">
                  <a:extLst>
                    <a:ext uri="{FF2B5EF4-FFF2-40B4-BE49-F238E27FC236}">
                      <a16:creationId xmlns:a16="http://schemas.microsoft.com/office/drawing/2014/main" id="{8F1C8A62-8495-422A-9A73-9C59C603F6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1CEBFBC-BC6E-4C5F-BEC4-DD2079D8E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969A298F-AA6C-4139-992B-E27C085461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972AA363-33A2-4979-9DE5-9FA8ACADE0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3822750-6B8C-4F83-9CAD-F924EF4937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8523E1A-71CD-4B09-A4F4-07F86003B4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169972B1-6443-4F74-80F9-BB4943CD3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EB69F32F-40CA-458E-B833-E909ADFDD93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5B2FEC36-803B-49C9-8313-D558457B25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178F1E3-F49B-4E7A-BA5C-B2BFD9A636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F18055A-6D8B-4373-A010-59AE8C8138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2612E838-0F14-4DE7-AD23-6A83078511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AF3F8EED-B567-43E0-8B31-5A5E7AFB2D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  <p:grpSp>
        <p:nvGrpSpPr>
          <p:cNvPr id="48" name="Group 47" hidden="1">
            <a:extLst>
              <a:ext uri="{FF2B5EF4-FFF2-40B4-BE49-F238E27FC236}">
                <a16:creationId xmlns:a16="http://schemas.microsoft.com/office/drawing/2014/main" id="{952B8C31-9649-4E69-B31C-D77394EE2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69D1249-EDCC-41AC-BA08-E670FB4E3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68" name="Freeform 64">
                <a:extLst>
                  <a:ext uri="{FF2B5EF4-FFF2-40B4-BE49-F238E27FC236}">
                    <a16:creationId xmlns:a16="http://schemas.microsoft.com/office/drawing/2014/main" id="{EA5EA6EB-846A-4897-AE83-5BDD96A4F2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69" name="Freeform 81">
                <a:extLst>
                  <a:ext uri="{FF2B5EF4-FFF2-40B4-BE49-F238E27FC236}">
                    <a16:creationId xmlns:a16="http://schemas.microsoft.com/office/drawing/2014/main" id="{185EF0DB-BE87-4CDD-823B-E665113797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9AC9E234-4400-46EB-92D7-9B53A68B91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1" name="Freeform 78">
                <a:extLst>
                  <a:ext uri="{FF2B5EF4-FFF2-40B4-BE49-F238E27FC236}">
                    <a16:creationId xmlns:a16="http://schemas.microsoft.com/office/drawing/2014/main" id="{A0C06F74-3085-4BB3-9758-D974159759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2" name="Freeform 84">
                <a:extLst>
                  <a:ext uri="{FF2B5EF4-FFF2-40B4-BE49-F238E27FC236}">
                    <a16:creationId xmlns:a16="http://schemas.microsoft.com/office/drawing/2014/main" id="{9EA54D9F-32B0-4B48-B93A-B5A9E3DC6B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3" name="Freeform 87">
                <a:extLst>
                  <a:ext uri="{FF2B5EF4-FFF2-40B4-BE49-F238E27FC236}">
                    <a16:creationId xmlns:a16="http://schemas.microsoft.com/office/drawing/2014/main" id="{3858A715-B583-4779-A1D2-86822F2CB8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4" name="Freeform 60">
                <a:extLst>
                  <a:ext uri="{FF2B5EF4-FFF2-40B4-BE49-F238E27FC236}">
                    <a16:creationId xmlns:a16="http://schemas.microsoft.com/office/drawing/2014/main" id="{ECAE61B9-0396-4F89-85E9-EB174D639A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46E4F030-726A-40ED-810F-C9F2379183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6" name="Freeform 62">
                <a:extLst>
                  <a:ext uri="{FF2B5EF4-FFF2-40B4-BE49-F238E27FC236}">
                    <a16:creationId xmlns:a16="http://schemas.microsoft.com/office/drawing/2014/main" id="{B3148C64-AE70-4F9D-B6CE-5C92B9922B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78C97992-BC56-40D7-A639-3D314871C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8" name="Freeform 79">
                <a:extLst>
                  <a:ext uri="{FF2B5EF4-FFF2-40B4-BE49-F238E27FC236}">
                    <a16:creationId xmlns:a16="http://schemas.microsoft.com/office/drawing/2014/main" id="{469CAD99-0EFE-4B8E-922B-0C2BCFFD5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9" name="Freeform 82">
                <a:extLst>
                  <a:ext uri="{FF2B5EF4-FFF2-40B4-BE49-F238E27FC236}">
                    <a16:creationId xmlns:a16="http://schemas.microsoft.com/office/drawing/2014/main" id="{1D00B441-E5A3-4411-9B05-8E09BFF62D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0" name="Freeform 85">
                <a:extLst>
                  <a:ext uri="{FF2B5EF4-FFF2-40B4-BE49-F238E27FC236}">
                    <a16:creationId xmlns:a16="http://schemas.microsoft.com/office/drawing/2014/main" id="{3FFE4E0B-A703-4655-B55F-44B3A3902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1" name="Freeform 88">
                <a:extLst>
                  <a:ext uri="{FF2B5EF4-FFF2-40B4-BE49-F238E27FC236}">
                    <a16:creationId xmlns:a16="http://schemas.microsoft.com/office/drawing/2014/main" id="{F19632C2-B953-4CD1-9EAA-5C1FEA3EF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DBDC3951-9E4C-4062-9B43-3038D9058A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83" name="Line 63">
                  <a:extLst>
                    <a:ext uri="{FF2B5EF4-FFF2-40B4-BE49-F238E27FC236}">
                      <a16:creationId xmlns:a16="http://schemas.microsoft.com/office/drawing/2014/main" id="{2764EF0E-A104-46C9-B242-778009E49E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4" name="Line 66">
                  <a:extLst>
                    <a:ext uri="{FF2B5EF4-FFF2-40B4-BE49-F238E27FC236}">
                      <a16:creationId xmlns:a16="http://schemas.microsoft.com/office/drawing/2014/main" id="{D0A8B652-41E0-456C-9C9F-1F0EC00891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5" name="Line 67">
                  <a:extLst>
                    <a:ext uri="{FF2B5EF4-FFF2-40B4-BE49-F238E27FC236}">
                      <a16:creationId xmlns:a16="http://schemas.microsoft.com/office/drawing/2014/main" id="{802E547A-C876-460C-B6A4-BCE8D39DA0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6" name="Line 80">
                  <a:extLst>
                    <a:ext uri="{FF2B5EF4-FFF2-40B4-BE49-F238E27FC236}">
                      <a16:creationId xmlns:a16="http://schemas.microsoft.com/office/drawing/2014/main" id="{00363E6C-7B8D-4E1D-A93E-E73306E130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7" name="Line 83">
                  <a:extLst>
                    <a:ext uri="{FF2B5EF4-FFF2-40B4-BE49-F238E27FC236}">
                      <a16:creationId xmlns:a16="http://schemas.microsoft.com/office/drawing/2014/main" id="{206E174F-B8D0-4FFD-A1B5-56BFC5CCE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8" name="Line 86">
                  <a:extLst>
                    <a:ext uri="{FF2B5EF4-FFF2-40B4-BE49-F238E27FC236}">
                      <a16:creationId xmlns:a16="http://schemas.microsoft.com/office/drawing/2014/main" id="{3A10191E-76B5-4841-B32D-0DF6EAB639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9" name="Line 89">
                  <a:extLst>
                    <a:ext uri="{FF2B5EF4-FFF2-40B4-BE49-F238E27FC236}">
                      <a16:creationId xmlns:a16="http://schemas.microsoft.com/office/drawing/2014/main" id="{CF67EF0B-5FE7-4D99-8B38-95B1706F07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B39CF0F-2997-4D96-8F17-211C97D87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408937D-7FFE-4D6C-AF79-1F60035CC7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49AA60A-BD5D-4647-AE8A-DF411C654B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3F335D2B-768D-4700-A35C-F54A7BD352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30">
                  <a:extLst>
                    <a:ext uri="{FF2B5EF4-FFF2-40B4-BE49-F238E27FC236}">
                      <a16:creationId xmlns:a16="http://schemas.microsoft.com/office/drawing/2014/main" id="{B6F1EDEE-EDB1-4759-9339-8F60B631A3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  <p:sp>
              <p:nvSpPr>
                <p:cNvPr id="67" name="Rectangle 30">
                  <a:extLst>
                    <a:ext uri="{FF2B5EF4-FFF2-40B4-BE49-F238E27FC236}">
                      <a16:creationId xmlns:a16="http://schemas.microsoft.com/office/drawing/2014/main" id="{305D4D3B-BD5E-44BE-BE6A-4C91845930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30748E9E-1F8D-4FB9-89D6-F5B35B5049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B56CFFBA-D942-451F-B4E0-133DEA264B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1B25F38B-03B2-435D-82ED-142D2AB4D19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1A0A593-F414-4B02-A355-AC7A50A7E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BA06E81-194E-43F2-B418-BF8101EAAE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57" name="Freeform 68">
                  <a:extLst>
                    <a:ext uri="{FF2B5EF4-FFF2-40B4-BE49-F238E27FC236}">
                      <a16:creationId xmlns:a16="http://schemas.microsoft.com/office/drawing/2014/main" id="{ABE6BF78-8FF2-4595-9072-48ACEBE20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8" name="Freeform 69">
                  <a:extLst>
                    <a:ext uri="{FF2B5EF4-FFF2-40B4-BE49-F238E27FC236}">
                      <a16:creationId xmlns:a16="http://schemas.microsoft.com/office/drawing/2014/main" id="{E182745B-1C12-49AC-97AD-501D806E9F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9" name="Line 70">
                  <a:extLst>
                    <a:ext uri="{FF2B5EF4-FFF2-40B4-BE49-F238E27FC236}">
                      <a16:creationId xmlns:a16="http://schemas.microsoft.com/office/drawing/2014/main" id="{56B38515-A1C4-46D9-AEC6-E55E1CB733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C9A4424F-2DA0-4E5A-9291-0A5FCE5575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8609BA22-8E70-41AA-BACA-C9F8A789B2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C2F49FC5-EFC3-4A02-9782-EC06564A94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6" name="Line 70">
                  <a:extLst>
                    <a:ext uri="{FF2B5EF4-FFF2-40B4-BE49-F238E27FC236}">
                      <a16:creationId xmlns:a16="http://schemas.microsoft.com/office/drawing/2014/main" id="{782187F0-090B-4C65-B604-5DD33B4FF2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4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63402"/>
            <a:ext cx="4075200" cy="2058573"/>
          </a:xfrm>
        </p:spPr>
        <p:txBody>
          <a:bodyPr rtlCol="0">
            <a:noAutofit/>
          </a:bodyPr>
          <a:lstStyle>
            <a:lvl1pPr algn="ctr"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0" name="Subtitle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0000" y="4248000"/>
            <a:ext cx="4075200" cy="1520975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n-GB" noProof="0"/>
              <a:t>Subtitle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563563"/>
            <a:ext cx="4995863" cy="2706687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2FA415D-7F98-4C81-A18F-A114BF021C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54800" y="3587750"/>
            <a:ext cx="4995863" cy="26987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grpSp>
        <p:nvGrpSpPr>
          <p:cNvPr id="6" name="Group 5" hidden="1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38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F2BD96E-3838-45D2-9031-D3AF67C920A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7205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595"/>
            <a:ext cx="10515600" cy="415448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F2BD96E-3838-45D2-9031-D3AF67C920A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372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4726" y="4217899"/>
            <a:ext cx="4079874" cy="1132373"/>
          </a:xfrm>
        </p:spPr>
        <p:txBody>
          <a:bodyPr rtlCol="0" anchor="t">
            <a:noAutofit/>
          </a:bodyPr>
          <a:lstStyle>
            <a:lvl1pPr algn="ctr"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rtlCol="0" anchor="b">
            <a:normAutofit/>
          </a:bodyPr>
          <a:lstStyle>
            <a:lvl1pPr marL="0" indent="0" algn="ctr">
              <a:lnSpc>
                <a:spcPct val="125000"/>
              </a:lnSpc>
              <a:buNone/>
              <a:defRPr sz="32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7" name="Picture Placeholder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Date Placeholder 47">
            <a:extLst>
              <a:ext uri="{FF2B5EF4-FFF2-40B4-BE49-F238E27FC236}">
                <a16:creationId xmlns:a16="http://schemas.microsoft.com/office/drawing/2014/main" id="{5B51C357-082C-45A5-80C8-69FD4B94D329}"/>
              </a:ext>
            </a:extLst>
          </p:cNvPr>
          <p:cNvSpPr txBox="1">
            <a:spLocks/>
          </p:cNvSpPr>
          <p:nvPr userDrawn="1"/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/>
              <a:t>20XX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 hidden="1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</p:grpSp>
      </p:grpSp>
      <p:sp>
        <p:nvSpPr>
          <p:cNvPr id="29" name="Footer Placeholder 48">
            <a:extLst>
              <a:ext uri="{FF2B5EF4-FFF2-40B4-BE49-F238E27FC236}">
                <a16:creationId xmlns:a16="http://schemas.microsoft.com/office/drawing/2014/main" id="{B217CCF8-D1B0-4B96-AF9D-78BFAEE6D77D}"/>
              </a:ext>
            </a:extLst>
          </p:cNvPr>
          <p:cNvSpPr txBox="1">
            <a:spLocks/>
          </p:cNvSpPr>
          <p:nvPr userDrawn="1"/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/>
              <a:t>Sample Footer Text</a:t>
            </a:r>
          </a:p>
        </p:txBody>
      </p:sp>
      <p:grpSp>
        <p:nvGrpSpPr>
          <p:cNvPr id="30" name="Group 29" hidden="1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</p:grpSp>
      </p:grpSp>
      <p:sp>
        <p:nvSpPr>
          <p:cNvPr id="39" name="Slide Number Placeholder 49">
            <a:extLst>
              <a:ext uri="{FF2B5EF4-FFF2-40B4-BE49-F238E27FC236}">
                <a16:creationId xmlns:a16="http://schemas.microsoft.com/office/drawing/2014/main" id="{FAE9A1BE-DDB9-4362-A4F6-BE1A07DBF6F1}"/>
              </a:ext>
            </a:extLst>
          </p:cNvPr>
          <p:cNvSpPr txBox="1">
            <a:spLocks/>
          </p:cNvSpPr>
          <p:nvPr userDrawn="1"/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39607A7-8386-47DB-8578-DDEDD194E5D4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C50FC60-9736-40BD-8EF0-51BD047716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6813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7D564077-E600-44C8-B691-00C1C3ECC1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8885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5EF6670B-24A6-4EC1-AB19-83414A6BF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02249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CE770BA-A562-4780-AEC9-94BC0C7C53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64764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C627DB31-AE80-40F1-A5C7-E1FBE1521B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37688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A79604-04BA-44C3-8188-694F8E9C2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7">
            <a:extLst>
              <a:ext uri="{FF2B5EF4-FFF2-40B4-BE49-F238E27FC236}">
                <a16:creationId xmlns:a16="http://schemas.microsoft.com/office/drawing/2014/main" id="{325542BB-A1DE-421A-898F-007CCBCC10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66813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95E87339-255E-4557-9768-A292ED25DB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6813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969EC781-370F-41FC-AD76-0728B465E5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28885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27">
            <a:extLst>
              <a:ext uri="{FF2B5EF4-FFF2-40B4-BE49-F238E27FC236}">
                <a16:creationId xmlns:a16="http://schemas.microsoft.com/office/drawing/2014/main" id="{50C960BB-D9A3-417D-87D9-E93363FB5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28885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3" name="Text Placeholder 27">
            <a:extLst>
              <a:ext uri="{FF2B5EF4-FFF2-40B4-BE49-F238E27FC236}">
                <a16:creationId xmlns:a16="http://schemas.microsoft.com/office/drawing/2014/main" id="{714B566C-453D-4E47-8BE0-2EF7145AD3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02249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4" name="Text Placeholder 27">
            <a:extLst>
              <a:ext uri="{FF2B5EF4-FFF2-40B4-BE49-F238E27FC236}">
                <a16:creationId xmlns:a16="http://schemas.microsoft.com/office/drawing/2014/main" id="{8C9D423F-AE1B-476A-AC7E-F34CE6ABFA3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02249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F25DCDC4-ECAE-47AB-8ED3-07D8D33BF18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64765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27">
            <a:extLst>
              <a:ext uri="{FF2B5EF4-FFF2-40B4-BE49-F238E27FC236}">
                <a16:creationId xmlns:a16="http://schemas.microsoft.com/office/drawing/2014/main" id="{1A7D8398-681A-475F-9624-02EFB0099D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64765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9692C358-06E1-468E-90F8-9F5F3918233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37688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7CC03-B865-47EB-83C3-CA5CDC584C0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37688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8530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3054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3" r:id="rId3"/>
    <p:sldLayoutId id="2147483678" r:id="rId4"/>
    <p:sldLayoutId id="2147483660" r:id="rId5"/>
    <p:sldLayoutId id="2147483680" r:id="rId6"/>
    <p:sldLayoutId id="2147483679" r:id="rId7"/>
    <p:sldLayoutId id="2147483677" r:id="rId8"/>
    <p:sldLayoutId id="2147483662" r:id="rId9"/>
    <p:sldLayoutId id="2147483663" r:id="rId10"/>
    <p:sldLayoutId id="2147483671" r:id="rId11"/>
    <p:sldLayoutId id="2147483676" r:id="rId12"/>
    <p:sldLayoutId id="2147483674" r:id="rId13"/>
    <p:sldLayoutId id="214748368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 userDrawn="1">
          <p15:clr>
            <a:srgbClr val="A4A3A4"/>
          </p15:clr>
        </p15:guide>
        <p15:guide id="31" pos="3840" userDrawn="1">
          <p15:clr>
            <a:srgbClr val="A4A3A4"/>
          </p15:clr>
        </p15:guide>
        <p15:guide id="32" pos="240" userDrawn="1">
          <p15:clr>
            <a:srgbClr val="547EBF"/>
          </p15:clr>
        </p15:guide>
        <p15:guide id="33" orient="horz" pos="240" userDrawn="1">
          <p15:clr>
            <a:srgbClr val="547EBF"/>
          </p15:clr>
        </p15:guide>
        <p15:guide id="34" pos="7440" userDrawn="1">
          <p15:clr>
            <a:srgbClr val="547EBF"/>
          </p15:clr>
        </p15:guide>
        <p15:guide id="35" orient="horz" pos="4080" userDrawn="1">
          <p15:clr>
            <a:srgbClr val="547EBF"/>
          </p15:clr>
        </p15:guide>
        <p15:guide id="36" pos="3960" userDrawn="1">
          <p15:clr>
            <a:srgbClr val="547EBF"/>
          </p15:clr>
        </p15:guide>
        <p15:guide id="37" pos="3720" userDrawn="1">
          <p15:clr>
            <a:srgbClr val="547EBF"/>
          </p15:clr>
        </p15:guide>
        <p15:guide id="38" pos="2112" userDrawn="1">
          <p15:clr>
            <a:srgbClr val="547EBF"/>
          </p15:clr>
        </p15:guide>
        <p15:guide id="39" pos="1848" userDrawn="1">
          <p15:clr>
            <a:srgbClr val="547EBF"/>
          </p15:clr>
        </p15:guide>
        <p15:guide id="40" pos="5568" userDrawn="1">
          <p15:clr>
            <a:srgbClr val="547EBF"/>
          </p15:clr>
        </p15:guide>
        <p15:guide id="41" pos="5832" userDrawn="1">
          <p15:clr>
            <a:srgbClr val="547EBF"/>
          </p15:clr>
        </p15:guide>
        <p15:guide id="42" pos="4968" userDrawn="1">
          <p15:clr>
            <a:srgbClr val="9FCC3B"/>
          </p15:clr>
        </p15:guide>
        <p15:guide id="43" pos="5208" userDrawn="1">
          <p15:clr>
            <a:srgbClr val="9FCC3B"/>
          </p15:clr>
        </p15:guide>
        <p15:guide id="44" pos="2712" userDrawn="1">
          <p15:clr>
            <a:srgbClr val="9FCC3B"/>
          </p15:clr>
        </p15:guide>
        <p15:guide id="45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96E430-EED8-A2BF-7CCA-43274A11F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113213"/>
            <a:ext cx="7804376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 Mark Bailey</a:t>
            </a:r>
          </a:p>
          <a:p>
            <a:pPr algn="l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Senior Lecturer in Economics</a:t>
            </a:r>
          </a:p>
          <a:p>
            <a:pPr algn="l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Course Director – BSc (Hons) Economics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227635-6839-FFCE-FF5A-886498C63EDD}"/>
              </a:ext>
            </a:extLst>
          </p:cNvPr>
          <p:cNvSpPr/>
          <p:nvPr/>
        </p:nvSpPr>
        <p:spPr>
          <a:xfrm>
            <a:off x="466164" y="1192323"/>
            <a:ext cx="1023731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Market Failure and Government Intervention</a:t>
            </a:r>
            <a:endParaRPr lang="en-GB" sz="5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3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1A97BFB-6755-C592-0226-842237D55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C465-99A1-40D5-84CB-E7845248522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4DADC1E-769A-CF39-C14F-6E392B3DFD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Tax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Incentive</a:t>
            </a:r>
            <a:r>
              <a:rPr lang="en-US" altLang="en-US" dirty="0"/>
              <a:t> Policies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E07222C-BC5D-B3AD-7068-11ADDCA69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incentive program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uses a tax to create incentives for individuals to structure their activities in a way that is consistent with the desired ends.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tax often yields the desired end more efficiently than direct regulation.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448C306-2B59-C79A-FBEB-A5A685E6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FA3A8-9F8C-47CD-A046-2D49D489EC18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65CADA9-8F68-89B4-4156-A64679580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en-US" altLang="en-US" dirty="0"/>
              <a:t> Incentive Policies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17FBD61-20DD-81A4-252D-2BA32A8F3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market incentive program differs from a regulatory solution.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Individuals who reduce consumption by more than the required amount receive marketable certificates that can be sold to others.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C14C8EE-7E39-C0FD-974B-E2B981B47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539F-A063-4519-AC98-57B113B26C2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1B918EB2-3A5A-1C7D-5B75-2C57E7E9E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Optimal Policy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BA51B75-8C12-509A-0AA9-94E85D91B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optimal policy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is one in which the marginal cost of undertaking the policy equals the marginal benefit of that policy.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Optimal level of pollution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– the amount of pollution at which the marginal benefit of reducing pollution equals the marginal cost.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BA7A275-FDD8-C68C-8BA6-C4BF30DDF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B3A03-1917-4211-9449-3A6A0A798B44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B6F2646A-7CB1-D7D4-F9C5-4628327C8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Property Rights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EB63A23E-4E1B-D32F-79D3-727FCFF916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Property rights are a set of use and ownership rules in society which dictate who may use or enjoy a particular resource.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Coase Theorem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states that the optimal allocation of resources can always be achieved through market forces, regardless of the initial assignment of property rights.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21F17-3CAF-2691-928D-6C900B48D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02D5-AFB9-4262-B1F9-F5B22DC9534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9591278E-B409-3EC1-67AB-A0FF472FD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Four Types of Goods</a:t>
            </a:r>
          </a:p>
        </p:txBody>
      </p:sp>
      <p:graphicFrame>
        <p:nvGraphicFramePr>
          <p:cNvPr id="132122" name="Group 26">
            <a:extLst>
              <a:ext uri="{FF2B5EF4-FFF2-40B4-BE49-F238E27FC236}">
                <a16:creationId xmlns:a16="http://schemas.microsoft.com/office/drawing/2014/main" id="{05AC1E87-F9D2-9429-A9F9-C77252FA31C1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1676400"/>
          <a:ext cx="7543800" cy="4191001"/>
        </p:xfrm>
        <a:graphic>
          <a:graphicData uri="http://schemas.openxmlformats.org/drawingml/2006/table">
            <a:tbl>
              <a:tblPr/>
              <a:tblGrid>
                <a:gridCol w="2163763">
                  <a:extLst>
                    <a:ext uri="{9D8B030D-6E8A-4147-A177-3AD203B41FA5}">
                      <a16:colId xmlns:a16="http://schemas.microsoft.com/office/drawing/2014/main" val="3985659450"/>
                    </a:ext>
                  </a:extLst>
                </a:gridCol>
                <a:gridCol w="2560637">
                  <a:extLst>
                    <a:ext uri="{9D8B030D-6E8A-4147-A177-3AD203B41FA5}">
                      <a16:colId xmlns:a16="http://schemas.microsoft.com/office/drawing/2014/main" val="1698797028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676102684"/>
                    </a:ext>
                  </a:extLst>
                </a:gridCol>
              </a:tblGrid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Rival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B2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Nonrival (jointly consumable)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B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829355"/>
                  </a:ext>
                </a:extLst>
              </a:tr>
              <a:tr h="1687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Excludable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B2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Private market goods</a:t>
                      </a: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kumimoji="0" lang="en-US" altLang="en-US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Examples: shirts, haircuts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Congestion</a:t>
                      </a: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kumimoji="0" lang="en-US" altLang="en-US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Examples: art exhibits, roads and bridges</a:t>
                      </a: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872649"/>
                  </a:ext>
                </a:extLst>
              </a:tr>
              <a:tr h="147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Non-excludable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B2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Common Property</a:t>
                      </a: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kumimoji="0" lang="en-US" altLang="en-US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Examples: fishery, atmosphere</a:t>
                      </a: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Public Goods</a:t>
                      </a: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kumimoji="0" lang="en-US" altLang="en-US" sz="2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Examples: national defense, national parks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39039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1325FCA-4293-FC95-96D6-35ED9D5CF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DB716-8598-4BCF-B8D7-DFFECDA9738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522DCE1E-4AAF-2C20-F448-87218ABE8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rival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goods, other people are automatically prevented from consuming the good.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Goods are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excludable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if access to them can be controlled.</a:t>
            </a:r>
          </a:p>
        </p:txBody>
      </p:sp>
      <p:sp>
        <p:nvSpPr>
          <p:cNvPr id="134148" name="Rectangle 4">
            <a:extLst>
              <a:ext uri="{FF2B5EF4-FFF2-40B4-BE49-F238E27FC236}">
                <a16:creationId xmlns:a16="http://schemas.microsoft.com/office/drawing/2014/main" id="{D47CB47E-B03A-EB5B-26D3-4350DC935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Private Market Goods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3200A9C-AE52-4C55-6FAC-998E5E174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FEAAE-AC11-4205-8022-8C4F19DA86C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B4E31242-17F5-5FD6-222E-3C12824A73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Congestion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DB18D723-CFF8-CA00-19A2-3C661E630D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83820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Nonrival excludable goods do not trade well in an ordinary market.</a:t>
            </a:r>
          </a:p>
          <a:p>
            <a:pPr lvl="1">
              <a:lnSpc>
                <a:spcPct val="90000"/>
              </a:lnSpc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These goods can be jointly consumed, and access to them can be controlled.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213730B-8783-3D0B-7107-409DF55BF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E073-5756-4ED6-99C9-9C0974FD76A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3C505F58-8FA1-FDB9-B050-99C87E994C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Common Property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8DDA2FFC-CD46-166B-57A5-6FA4838A7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Nonexcludable goods are difficult for markets to handle, because nonpayers cannot be excluded.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Nonexcludable rival goods are those goods whose access cannot be controlled and one person’s use of it precludes the use of it by another. 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fishery is an example.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6CD94E5-1B76-F942-17EA-EB291A6D3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F301-CD39-44AE-8C6C-1106941551B3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66562" name="Rectangle 1026">
            <a:extLst>
              <a:ext uri="{FF2B5EF4-FFF2-40B4-BE49-F238E27FC236}">
                <a16:creationId xmlns:a16="http://schemas.microsoft.com/office/drawing/2014/main" id="{9A6DD755-3DCC-FEF8-251B-45ABE8D5CD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Public Goods</a:t>
            </a:r>
          </a:p>
        </p:txBody>
      </p:sp>
      <p:sp>
        <p:nvSpPr>
          <p:cNvPr id="66563" name="Rectangle 1027">
            <a:extLst>
              <a:ext uri="{FF2B5EF4-FFF2-40B4-BE49-F238E27FC236}">
                <a16:creationId xmlns:a16="http://schemas.microsoft.com/office/drawing/2014/main" id="{EF62E1A7-CDBA-94D0-AD04-55C4FFB523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is nonexcludable and nonrival. 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Nonexcludable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– no one can be excluded from its benefits.</a:t>
            </a:r>
          </a:p>
          <a:p>
            <a:pPr lvl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Nonrival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– consumption by one does not preclude consumption by others.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15693C3-0BDB-A788-CA15-A5855100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754FF-B2F8-4B74-99B2-A5610A6D5CA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31E4A018-53B9-B777-4AE4-F52A7E99F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Asymmetric Information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EDF39CE1-2075-8348-853C-968E56D65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Asymmetric information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is a situation in which one person has information relevant to the exchange, but the other person does not.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Asymmetric information can be a cause of market failure.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AFEB1-EFBA-0DBF-7E3A-FDC3258D4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4A9DC-BBE1-08AE-2557-DBBBE1325C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22611" y="2393576"/>
            <a:ext cx="9511553" cy="3397624"/>
          </a:xfrm>
        </p:spPr>
        <p:txBody>
          <a:bodyPr>
            <a:normAutofit/>
          </a:bodyPr>
          <a:lstStyle/>
          <a:p>
            <a:pPr algn="just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private market framework may be called the </a:t>
            </a:r>
            <a:r>
              <a:rPr lang="en-US" altLang="en-US" sz="2800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Invisible hand framework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perfectly competitive markets lead individuals who maximize their own benefit to make voluntary choices; these choices also turn out to be in society’s best interest.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68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72E559F-3E38-1F16-EAF9-D9A0AB36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5104-0CFA-4448-96A6-92369F8703D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4754" name="Rectangle 1026">
            <a:extLst>
              <a:ext uri="{FF2B5EF4-FFF2-40B4-BE49-F238E27FC236}">
                <a16:creationId xmlns:a16="http://schemas.microsoft.com/office/drawing/2014/main" id="{DC0DA858-E1CD-568E-0F63-23F35E1B91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Adverse Selection</a:t>
            </a:r>
          </a:p>
        </p:txBody>
      </p:sp>
      <p:sp>
        <p:nvSpPr>
          <p:cNvPr id="74755" name="Rectangle 1027">
            <a:extLst>
              <a:ext uri="{FF2B5EF4-FFF2-40B4-BE49-F238E27FC236}">
                <a16:creationId xmlns:a16="http://schemas.microsoft.com/office/drawing/2014/main" id="{3F59273A-54C2-9DAA-0F54-6542FFF9B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Some market failures result from adverse selection problems.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Adverse selection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occurs when a buyer or a seller has more information about the good for sale, and uses this information to swing the deal in their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favour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Adverse selection is often a problem when the good is an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good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, a good where the person must use it to learn its characteristics.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05A4868-7910-F529-A7FB-E51701978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CAAF-13FD-4F5F-A674-6A46725ED04D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35FA9627-3A95-5339-DD85-325AFC7B7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Moral Hazard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FE725B79-60FC-CEF2-9C0D-E064625EC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400" y="1685925"/>
            <a:ext cx="10213200" cy="4965887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Market failure can arise from moral hazard problems. 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Moral hazard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occurs when one of the parties to the exchange can misrepresent his intentions and behave differently than what was agreed to.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Drafting a </a:t>
            </a: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contract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– where all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is specified --  can reduce moral hazard.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Can be prohibitively costly.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Long-term relationships can also reduce moral hazard.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DB3DB-903A-0AC3-251F-C65F049C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84335-7153-40A9-8DB2-A4684A8F33BA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83970" name="Rectangle 1026">
            <a:extLst>
              <a:ext uri="{FF2B5EF4-FFF2-40B4-BE49-F238E27FC236}">
                <a16:creationId xmlns:a16="http://schemas.microsoft.com/office/drawing/2014/main" id="{50BA6166-DFB6-963E-DEB7-31859ACE4A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Market in Information</a:t>
            </a:r>
          </a:p>
        </p:txBody>
      </p:sp>
      <p:sp>
        <p:nvSpPr>
          <p:cNvPr id="83971" name="Rectangle 1027">
            <a:extLst>
              <a:ext uri="{FF2B5EF4-FFF2-40B4-BE49-F238E27FC236}">
                <a16:creationId xmlns:a16="http://schemas.microsoft.com/office/drawing/2014/main" id="{E29A4F6D-C4A7-D105-FC89-FD06F3AF4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market in information is one solution to the information problem.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Information is valuable, and is an economic product in its own right.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0B2509D-E32C-CC5E-185D-84894A03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E460-EE3F-4731-82ED-5EAFF962B3A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D3586CD0-C43C-6A72-9CFF-9A5426CB77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Licensing of Doctors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F3C47059-B8A6-FAD1-D17D-DFF298EB7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Providing information rather than licensing would give rise to consumer sovereignty.</a:t>
            </a:r>
          </a:p>
          <a:p>
            <a:pPr>
              <a:lnSpc>
                <a:spcPct val="90000"/>
              </a:lnSpc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 sovereignty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– the right of the individual to make choices about what is consumed and produced.</a:t>
            </a:r>
          </a:p>
          <a:p>
            <a:pPr>
              <a:lnSpc>
                <a:spcPct val="90000"/>
              </a:lnSpc>
            </a:pPr>
            <a:endParaRPr lang="en-US" alt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9299559-B7AA-9923-7A5A-ABA09272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904-7E27-449E-A8B8-0EE06B061A6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407B4E05-3A4E-BB2C-A66C-7E0D3D6E1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Government Failures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1D46CAA-4493-38EE-7D8D-EBD31C355B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 failure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occurs when the government intervention in the market to improve the market failure actually makes the situation worse.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BADB926-F58F-B3AB-DFBE-DD6E10BC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DAD9-3D8E-4519-906F-0E0A5B8E8F1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3AD3BFE0-D026-FDC1-C704-D327F554A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Reasons for Government Failures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714E79F1-2A16-FA0A-977A-FD9A37FCC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Governments do not have an incentive to correct the problem.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Governments do not have enough information to deal with the problem.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Intervention in the markets is almost always more complicated than it initially looks.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C836C28-543F-A9B1-0867-4EBB76A45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ADF14-B5BE-4302-9F97-A8DFD3B969DA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28067739-4D57-890F-41BA-203B315300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Government Intervention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91DEA670-A3F8-79B5-FFA3-802E9525A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Although government failure can occur, government intervention often can improve a poorly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functioning market or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correct a market failure.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55992-1611-C457-1419-C66E39F05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There are two cases where the market does not yield an appropriate outcome:</a:t>
            </a:r>
          </a:p>
          <a:p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Market failure, where the market fails to produce an efficient outcome, </a:t>
            </a:r>
          </a:p>
          <a:p>
            <a:pPr lvl="1"/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pPr marL="702900" lvl="1" indent="-342900">
              <a:buFont typeface="Arial" panose="020B0604020202020204" pitchFamily="34" charset="0"/>
              <a:buChar char="•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Market outcome failure, where the market outcome, although efficient, is not socially optimal.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91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D9F66C2-0CBC-E2C9-5C8D-E7532137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BE68-691E-4C8E-97EB-3C31CDC7F1A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E47C4057-76B4-BD30-761D-A4F49A0B90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Externalities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1C7A4BC-D5B4-11BF-D457-362A3FB41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Externalities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are the effect of a decision on a third party that is not taken into account by the decision-maker.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Externalities can be either positive or negative.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A200290-CF42-8EB7-FEB7-699888876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8F6B-A30E-4476-8A28-DE5428A6BA2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E2E85F4-7F6D-FBAD-2439-AE3CDCEA0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000" y="162207"/>
            <a:ext cx="10213200" cy="1112836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Negative Externality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34C0DCE-A779-4DA8-8625-89A99EDB8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7000" y="1275043"/>
            <a:ext cx="10213200" cy="5543357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When there is a negative externality, social marginal cost is greater than private marginal cost.</a:t>
            </a:r>
          </a:p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 steel plant benefits the owner of the plant and the buyers of steel.</a:t>
            </a:r>
          </a:p>
          <a:p>
            <a:pPr marL="702900" lvl="1" indent="-342900">
              <a:buFont typeface="Arial" panose="020B0604020202020204" pitchFamily="34" charset="0"/>
              <a:buChar char="•"/>
            </a:pP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The plant’s </a:t>
            </a:r>
            <a:r>
              <a:rPr lang="en-US" alt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neighbours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are made worse off by the pollution caused by the plant.</a:t>
            </a:r>
          </a:p>
          <a:p>
            <a:pPr marL="702900" lvl="1" indent="-342900">
              <a:buFont typeface="Arial" panose="020B0604020202020204" pitchFamily="34" charset="0"/>
              <a:buChar char="•"/>
            </a:pPr>
            <a:endParaRPr lang="en-US" alt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100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marginal cost</a:t>
            </a:r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includes all the marginal costs borne by society.</a:t>
            </a:r>
          </a:p>
          <a:p>
            <a:endParaRPr lang="en-US" alt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It is the private marginal costs of production plus the cost of the negative externalities associated with that production.</a:t>
            </a:r>
          </a:p>
          <a:p>
            <a:endParaRPr lang="en-US" alt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100" dirty="0">
                <a:latin typeface="Arial" panose="020B0604020202020204" pitchFamily="34" charset="0"/>
                <a:cs typeface="Arial" panose="020B0604020202020204" pitchFamily="34" charset="0"/>
              </a:rPr>
              <a:t>When there are negative externalities, the competitive price is too low and equilibrium quantity too high to maximize social welfare.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2900" lvl="1" indent="-34290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120A50C-1BEE-290B-9CB5-41749C5A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3311-1FEB-46C9-A088-24C63F9FFEF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1986" name="Rectangle 1026">
            <a:extLst>
              <a:ext uri="{FF2B5EF4-FFF2-40B4-BE49-F238E27FC236}">
                <a16:creationId xmlns:a16="http://schemas.microsoft.com/office/drawing/2014/main" id="{6EE10655-98C2-3485-D5D4-E1288E2E1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Negative Externality</a:t>
            </a:r>
          </a:p>
        </p:txBody>
      </p:sp>
      <p:grpSp>
        <p:nvGrpSpPr>
          <p:cNvPr id="41996" name="Group 1036">
            <a:extLst>
              <a:ext uri="{FF2B5EF4-FFF2-40B4-BE49-F238E27FC236}">
                <a16:creationId xmlns:a16="http://schemas.microsoft.com/office/drawing/2014/main" id="{07880650-2EE8-AF39-ACCC-0A1FCA95C8E1}"/>
              </a:ext>
            </a:extLst>
          </p:cNvPr>
          <p:cNvGrpSpPr>
            <a:grpSpLocks/>
          </p:cNvGrpSpPr>
          <p:nvPr/>
        </p:nvGrpSpPr>
        <p:grpSpPr bwMode="auto">
          <a:xfrm>
            <a:off x="2765426" y="1905000"/>
            <a:ext cx="7118350" cy="3800476"/>
            <a:chOff x="652" y="1356"/>
            <a:chExt cx="4484" cy="2394"/>
          </a:xfrm>
        </p:grpSpPr>
        <p:sp>
          <p:nvSpPr>
            <p:cNvPr id="41997" name="Rectangle 1037">
              <a:extLst>
                <a:ext uri="{FF2B5EF4-FFF2-40B4-BE49-F238E27FC236}">
                  <a16:creationId xmlns:a16="http://schemas.microsoft.com/office/drawing/2014/main" id="{DD7689FD-9D40-97CE-50C9-86E07FE4E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" y="1392"/>
              <a:ext cx="42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>
                  <a:solidFill>
                    <a:srgbClr val="000000"/>
                  </a:solidFill>
                </a:rPr>
                <a:t>Price</a:t>
              </a:r>
              <a:endParaRPr lang="en-US" altLang="en-US" sz="2400"/>
            </a:p>
          </p:txBody>
        </p:sp>
        <p:sp>
          <p:nvSpPr>
            <p:cNvPr id="41998" name="Freeform 1038">
              <a:extLst>
                <a:ext uri="{FF2B5EF4-FFF2-40B4-BE49-F238E27FC236}">
                  <a16:creationId xmlns:a16="http://schemas.microsoft.com/office/drawing/2014/main" id="{23B74D8E-1C87-D932-894F-2C9F83E06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0" y="1356"/>
              <a:ext cx="4016" cy="2156"/>
            </a:xfrm>
            <a:custGeom>
              <a:avLst/>
              <a:gdLst>
                <a:gd name="T0" fmla="*/ 0 w 2962"/>
                <a:gd name="T1" fmla="*/ 0 h 4312"/>
                <a:gd name="T2" fmla="*/ 0 w 2962"/>
                <a:gd name="T3" fmla="*/ 4312 h 4312"/>
                <a:gd name="T4" fmla="*/ 2962 w 2962"/>
                <a:gd name="T5" fmla="*/ 4312 h 4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62" h="4312">
                  <a:moveTo>
                    <a:pt x="0" y="0"/>
                  </a:moveTo>
                  <a:lnTo>
                    <a:pt x="0" y="4312"/>
                  </a:lnTo>
                  <a:lnTo>
                    <a:pt x="2962" y="431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99" name="Rectangle 1039">
              <a:extLst>
                <a:ext uri="{FF2B5EF4-FFF2-40B4-BE49-F238E27FC236}">
                  <a16:creationId xmlns:a16="http://schemas.microsoft.com/office/drawing/2014/main" id="{144768C7-4394-897D-238D-637B63AA9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5" y="3517"/>
              <a:ext cx="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2400">
                  <a:solidFill>
                    <a:srgbClr val="000000"/>
                  </a:solidFill>
                </a:rPr>
                <a:t>Quantity</a:t>
              </a:r>
              <a:endParaRPr lang="en-US" altLang="en-US" sz="2400"/>
            </a:p>
          </p:txBody>
        </p:sp>
        <p:sp>
          <p:nvSpPr>
            <p:cNvPr id="42000" name="Rectangle 1040">
              <a:extLst>
                <a:ext uri="{FF2B5EF4-FFF2-40B4-BE49-F238E27FC236}">
                  <a16:creationId xmlns:a16="http://schemas.microsoft.com/office/drawing/2014/main" id="{F4C35F5E-98CF-E63F-50CD-499B256CB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" y="3517"/>
              <a:ext cx="1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  <a:endParaRPr lang="en-US" altLang="en-US" sz="2400"/>
            </a:p>
          </p:txBody>
        </p:sp>
      </p:grpSp>
      <p:grpSp>
        <p:nvGrpSpPr>
          <p:cNvPr id="42033" name="Group 1073">
            <a:extLst>
              <a:ext uri="{FF2B5EF4-FFF2-40B4-BE49-F238E27FC236}">
                <a16:creationId xmlns:a16="http://schemas.microsoft.com/office/drawing/2014/main" id="{0DE27021-8354-FB3F-1627-306C8EFE0E6B}"/>
              </a:ext>
            </a:extLst>
          </p:cNvPr>
          <p:cNvGrpSpPr>
            <a:grpSpLocks/>
          </p:cNvGrpSpPr>
          <p:nvPr/>
        </p:nvGrpSpPr>
        <p:grpSpPr bwMode="auto">
          <a:xfrm>
            <a:off x="5254625" y="3321051"/>
            <a:ext cx="4679950" cy="479425"/>
            <a:chOff x="2350" y="2092"/>
            <a:chExt cx="2948" cy="302"/>
          </a:xfrm>
        </p:grpSpPr>
        <p:sp>
          <p:nvSpPr>
            <p:cNvPr id="42021" name="Rectangle 1061">
              <a:extLst>
                <a:ext uri="{FF2B5EF4-FFF2-40B4-BE49-F238E27FC236}">
                  <a16:creationId xmlns:a16="http://schemas.microsoft.com/office/drawing/2014/main" id="{3904F976-A1B1-BFE6-B1BD-BCADBFA318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4" y="2208"/>
              <a:ext cx="2304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 altLang="en-US" sz="24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Marginal cost of an externality</a:t>
              </a:r>
              <a:endParaRPr lang="en-US" altLang="en-US" sz="2400" dirty="0">
                <a:latin typeface="Arial Narrow" panose="020B0606020202030204" pitchFamily="34" charset="0"/>
              </a:endParaRPr>
            </a:p>
          </p:txBody>
        </p:sp>
        <p:sp>
          <p:nvSpPr>
            <p:cNvPr id="42022" name="Line 1062">
              <a:extLst>
                <a:ext uri="{FF2B5EF4-FFF2-40B4-BE49-F238E27FC236}">
                  <a16:creationId xmlns:a16="http://schemas.microsoft.com/office/drawing/2014/main" id="{2B99ECBD-9498-D070-0A7B-A5C9504AD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0" y="2092"/>
              <a:ext cx="597" cy="1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2031" name="Group 1071">
            <a:extLst>
              <a:ext uri="{FF2B5EF4-FFF2-40B4-BE49-F238E27FC236}">
                <a16:creationId xmlns:a16="http://schemas.microsoft.com/office/drawing/2014/main" id="{205FA489-F6F6-1985-D8B4-779FAD0D4276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057401"/>
            <a:ext cx="6691874" cy="2967247"/>
            <a:chOff x="1282" y="1332"/>
            <a:chExt cx="4168" cy="1821"/>
          </a:xfrm>
        </p:grpSpPr>
        <p:sp>
          <p:nvSpPr>
            <p:cNvPr id="41988" name="Freeform 1028">
              <a:extLst>
                <a:ext uri="{FF2B5EF4-FFF2-40B4-BE49-F238E27FC236}">
                  <a16:creationId xmlns:a16="http://schemas.microsoft.com/office/drawing/2014/main" id="{C82DDE4C-4698-B19D-7115-691E05001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" y="1332"/>
              <a:ext cx="2256" cy="1760"/>
            </a:xfrm>
            <a:custGeom>
              <a:avLst/>
              <a:gdLst>
                <a:gd name="T0" fmla="*/ 0 w 2179"/>
                <a:gd name="T1" fmla="*/ 0 h 3266"/>
                <a:gd name="T2" fmla="*/ 171 w 2179"/>
                <a:gd name="T3" fmla="*/ 515 h 3266"/>
                <a:gd name="T4" fmla="*/ 380 w 2179"/>
                <a:gd name="T5" fmla="*/ 1046 h 3266"/>
                <a:gd name="T6" fmla="*/ 622 w 2179"/>
                <a:gd name="T7" fmla="*/ 1568 h 3266"/>
                <a:gd name="T8" fmla="*/ 893 w 2179"/>
                <a:gd name="T9" fmla="*/ 2058 h 3266"/>
                <a:gd name="T10" fmla="*/ 1188 w 2179"/>
                <a:gd name="T11" fmla="*/ 2495 h 3266"/>
                <a:gd name="T12" fmla="*/ 1504 w 2179"/>
                <a:gd name="T13" fmla="*/ 2859 h 3266"/>
                <a:gd name="T14" fmla="*/ 1835 w 2179"/>
                <a:gd name="T15" fmla="*/ 3122 h 3266"/>
                <a:gd name="T16" fmla="*/ 2179 w 2179"/>
                <a:gd name="T17" fmla="*/ 326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79" h="3266">
                  <a:moveTo>
                    <a:pt x="0" y="0"/>
                  </a:moveTo>
                  <a:lnTo>
                    <a:pt x="171" y="515"/>
                  </a:lnTo>
                  <a:lnTo>
                    <a:pt x="380" y="1046"/>
                  </a:lnTo>
                  <a:lnTo>
                    <a:pt x="622" y="1568"/>
                  </a:lnTo>
                  <a:lnTo>
                    <a:pt x="893" y="2058"/>
                  </a:lnTo>
                  <a:lnTo>
                    <a:pt x="1188" y="2495"/>
                  </a:lnTo>
                  <a:lnTo>
                    <a:pt x="1504" y="2859"/>
                  </a:lnTo>
                  <a:lnTo>
                    <a:pt x="1835" y="3122"/>
                  </a:lnTo>
                  <a:lnTo>
                    <a:pt x="2179" y="3266"/>
                  </a:lnTo>
                </a:path>
              </a:pathLst>
            </a:custGeom>
            <a:noFill/>
            <a:ln w="44450">
              <a:solidFill>
                <a:srgbClr val="8B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89" name="Rectangle 1029">
              <a:extLst>
                <a:ext uri="{FF2B5EF4-FFF2-40B4-BE49-F238E27FC236}">
                  <a16:creationId xmlns:a16="http://schemas.microsoft.com/office/drawing/2014/main" id="{A0FF7417-7849-F025-B04A-373E59815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2969"/>
              <a:ext cx="2105" cy="18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 altLang="en-US" sz="2400" i="1" dirty="0">
                  <a:solidFill>
                    <a:srgbClr val="000000"/>
                  </a:solidFill>
                </a:rPr>
                <a:t>D</a:t>
              </a:r>
              <a:r>
                <a:rPr lang="en-US" altLang="en-US" sz="2400" i="1" baseline="-25000" dirty="0">
                  <a:solidFill>
                    <a:srgbClr val="000000"/>
                  </a:solidFill>
                </a:rPr>
                <a:t>0</a:t>
              </a:r>
              <a:r>
                <a:rPr lang="en-US" altLang="en-US" sz="2400" dirty="0">
                  <a:solidFill>
                    <a:srgbClr val="000000"/>
                  </a:solidFill>
                </a:rPr>
                <a:t> =</a:t>
              </a:r>
              <a:r>
                <a:rPr lang="en-US" altLang="en-US" sz="24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Social marginal benefit</a:t>
              </a:r>
            </a:p>
          </p:txBody>
        </p:sp>
      </p:grpSp>
      <p:grpSp>
        <p:nvGrpSpPr>
          <p:cNvPr id="42032" name="Group 1072">
            <a:extLst>
              <a:ext uri="{FF2B5EF4-FFF2-40B4-BE49-F238E27FC236}">
                <a16:creationId xmlns:a16="http://schemas.microsoft.com/office/drawing/2014/main" id="{AD8BD67E-130A-EE47-93F5-3C0A64EB6D88}"/>
              </a:ext>
            </a:extLst>
          </p:cNvPr>
          <p:cNvGrpSpPr>
            <a:grpSpLocks/>
          </p:cNvGrpSpPr>
          <p:nvPr/>
        </p:nvGrpSpPr>
        <p:grpSpPr bwMode="auto">
          <a:xfrm>
            <a:off x="3149601" y="3667127"/>
            <a:ext cx="2100263" cy="2343151"/>
            <a:chOff x="1024" y="2310"/>
            <a:chExt cx="1323" cy="1476"/>
          </a:xfrm>
        </p:grpSpPr>
        <p:sp>
          <p:nvSpPr>
            <p:cNvPr id="42009" name="Rectangle 1049">
              <a:extLst>
                <a:ext uri="{FF2B5EF4-FFF2-40B4-BE49-F238E27FC236}">
                  <a16:creationId xmlns:a16="http://schemas.microsoft.com/office/drawing/2014/main" id="{C5F03AD4-3822-3E4E-3E10-96C31DBFF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0" y="3553"/>
              <a:ext cx="23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2400" i="1">
                  <a:solidFill>
                    <a:srgbClr val="000000"/>
                  </a:solidFill>
                </a:rPr>
                <a:t>Q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10" name="Rectangle 1050">
              <a:extLst>
                <a:ext uri="{FF2B5EF4-FFF2-40B4-BE49-F238E27FC236}">
                  <a16:creationId xmlns:a16="http://schemas.microsoft.com/office/drawing/2014/main" id="{603FD288-1DAC-4E7B-4DB4-88CD14159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" y="2310"/>
              <a:ext cx="1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 i="1">
                  <a:solidFill>
                    <a:srgbClr val="000000"/>
                  </a:solidFill>
                </a:rPr>
                <a:t>P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0</a:t>
              </a:r>
              <a:endParaRPr lang="en-US" altLang="en-US" sz="2400"/>
            </a:p>
          </p:txBody>
        </p:sp>
        <p:sp>
          <p:nvSpPr>
            <p:cNvPr id="42007" name="Line 1047">
              <a:extLst>
                <a:ext uri="{FF2B5EF4-FFF2-40B4-BE49-F238E27FC236}">
                  <a16:creationId xmlns:a16="http://schemas.microsoft.com/office/drawing/2014/main" id="{3FEDECCA-72DE-AC66-BF9B-4A2CA2104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6" y="2427"/>
              <a:ext cx="1" cy="112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8" name="Line 1048">
              <a:extLst>
                <a:ext uri="{FF2B5EF4-FFF2-40B4-BE49-F238E27FC236}">
                  <a16:creationId xmlns:a16="http://schemas.microsoft.com/office/drawing/2014/main" id="{94D39680-1CF4-ABC4-9F99-F487E36FBB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442"/>
              <a:ext cx="947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2035" name="Group 1075">
            <a:extLst>
              <a:ext uri="{FF2B5EF4-FFF2-40B4-BE49-F238E27FC236}">
                <a16:creationId xmlns:a16="http://schemas.microsoft.com/office/drawing/2014/main" id="{88A691E1-2ABA-4204-DF98-3C3800B44D16}"/>
              </a:ext>
            </a:extLst>
          </p:cNvPr>
          <p:cNvGrpSpPr>
            <a:grpSpLocks/>
          </p:cNvGrpSpPr>
          <p:nvPr/>
        </p:nvGrpSpPr>
        <p:grpSpPr bwMode="auto">
          <a:xfrm>
            <a:off x="3191902" y="2772570"/>
            <a:ext cx="2706688" cy="3222626"/>
            <a:chOff x="1024" y="1756"/>
            <a:chExt cx="1705" cy="2030"/>
          </a:xfrm>
        </p:grpSpPr>
        <p:sp>
          <p:nvSpPr>
            <p:cNvPr id="42002" name="Line 1042">
              <a:extLst>
                <a:ext uri="{FF2B5EF4-FFF2-40B4-BE49-F238E27FC236}">
                  <a16:creationId xmlns:a16="http://schemas.microsoft.com/office/drawing/2014/main" id="{E5683DF6-2350-D292-47C0-E750BB7AAF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" y="1881"/>
              <a:ext cx="2" cy="16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4" name="Rectangle 1044">
              <a:extLst>
                <a:ext uri="{FF2B5EF4-FFF2-40B4-BE49-F238E27FC236}">
                  <a16:creationId xmlns:a16="http://schemas.microsoft.com/office/drawing/2014/main" id="{73212B43-FAF2-88ED-79F2-A85562CF6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2" y="3553"/>
              <a:ext cx="23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2400" i="1">
                  <a:solidFill>
                    <a:srgbClr val="000000"/>
                  </a:solidFill>
                </a:rPr>
                <a:t>Q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5" name="Rectangle 1045">
              <a:extLst>
                <a:ext uri="{FF2B5EF4-FFF2-40B4-BE49-F238E27FC236}">
                  <a16:creationId xmlns:a16="http://schemas.microsoft.com/office/drawing/2014/main" id="{C989F4F5-8A03-B0B1-09DC-4B1A8DD97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" y="1756"/>
              <a:ext cx="1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 i="1">
                  <a:solidFill>
                    <a:srgbClr val="000000"/>
                  </a:solidFill>
                </a:rPr>
                <a:t>P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3" name="Line 1043">
              <a:extLst>
                <a:ext uri="{FF2B5EF4-FFF2-40B4-BE49-F238E27FC236}">
                  <a16:creationId xmlns:a16="http://schemas.microsoft.com/office/drawing/2014/main" id="{A19797EA-98FE-CE8C-21AF-E0B06FEA37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873"/>
              <a:ext cx="1348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2030" name="Group 1070">
            <a:extLst>
              <a:ext uri="{FF2B5EF4-FFF2-40B4-BE49-F238E27FC236}">
                <a16:creationId xmlns:a16="http://schemas.microsoft.com/office/drawing/2014/main" id="{0454DFEC-FAA3-75FE-C5BE-CB284604A198}"/>
              </a:ext>
            </a:extLst>
          </p:cNvPr>
          <p:cNvGrpSpPr>
            <a:grpSpLocks/>
          </p:cNvGrpSpPr>
          <p:nvPr/>
        </p:nvGrpSpPr>
        <p:grpSpPr bwMode="auto">
          <a:xfrm>
            <a:off x="3657601" y="2133601"/>
            <a:ext cx="5173663" cy="3260725"/>
            <a:chOff x="1324" y="1332"/>
            <a:chExt cx="3259" cy="2054"/>
          </a:xfrm>
        </p:grpSpPr>
        <p:sp>
          <p:nvSpPr>
            <p:cNvPr id="42026" name="Freeform 1066">
              <a:extLst>
                <a:ext uri="{FF2B5EF4-FFF2-40B4-BE49-F238E27FC236}">
                  <a16:creationId xmlns:a16="http://schemas.microsoft.com/office/drawing/2014/main" id="{9EDFB47F-8A1C-91DC-0A68-A44D33A2C7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4" y="1501"/>
              <a:ext cx="1465" cy="1885"/>
            </a:xfrm>
            <a:custGeom>
              <a:avLst/>
              <a:gdLst>
                <a:gd name="T0" fmla="*/ 0 w 1465"/>
                <a:gd name="T1" fmla="*/ 3770 h 3770"/>
                <a:gd name="T2" fmla="*/ 169 w 1465"/>
                <a:gd name="T3" fmla="*/ 3455 h 3770"/>
                <a:gd name="T4" fmla="*/ 362 w 1465"/>
                <a:gd name="T5" fmla="*/ 3069 h 3770"/>
                <a:gd name="T6" fmla="*/ 567 w 1465"/>
                <a:gd name="T7" fmla="*/ 2625 h 3770"/>
                <a:gd name="T8" fmla="*/ 777 w 1465"/>
                <a:gd name="T9" fmla="*/ 2135 h 3770"/>
                <a:gd name="T10" fmla="*/ 981 w 1465"/>
                <a:gd name="T11" fmla="*/ 1613 h 3770"/>
                <a:gd name="T12" fmla="*/ 1170 w 1465"/>
                <a:gd name="T13" fmla="*/ 1075 h 3770"/>
                <a:gd name="T14" fmla="*/ 1335 w 1465"/>
                <a:gd name="T15" fmla="*/ 533 h 3770"/>
                <a:gd name="T16" fmla="*/ 1465 w 1465"/>
                <a:gd name="T17" fmla="*/ 0 h 3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65" h="3770">
                  <a:moveTo>
                    <a:pt x="0" y="3770"/>
                  </a:moveTo>
                  <a:lnTo>
                    <a:pt x="169" y="3455"/>
                  </a:lnTo>
                  <a:lnTo>
                    <a:pt x="362" y="3069"/>
                  </a:lnTo>
                  <a:lnTo>
                    <a:pt x="567" y="2625"/>
                  </a:lnTo>
                  <a:lnTo>
                    <a:pt x="777" y="2135"/>
                  </a:lnTo>
                  <a:lnTo>
                    <a:pt x="981" y="1613"/>
                  </a:lnTo>
                  <a:lnTo>
                    <a:pt x="1170" y="1075"/>
                  </a:lnTo>
                  <a:lnTo>
                    <a:pt x="1335" y="533"/>
                  </a:lnTo>
                  <a:lnTo>
                    <a:pt x="1465" y="0"/>
                  </a:lnTo>
                </a:path>
              </a:pathLst>
            </a:custGeom>
            <a:noFill/>
            <a:ln w="44450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27" name="Rectangle 1067">
              <a:extLst>
                <a:ext uri="{FF2B5EF4-FFF2-40B4-BE49-F238E27FC236}">
                  <a16:creationId xmlns:a16="http://schemas.microsoft.com/office/drawing/2014/main" id="{0FD0D9AF-A596-2882-08C7-9324B9562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332"/>
              <a:ext cx="1765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 altLang="en-US" sz="2400" dirty="0">
                  <a:solidFill>
                    <a:srgbClr val="000000"/>
                  </a:solidFill>
                </a:rPr>
                <a:t>S = S</a:t>
              </a:r>
              <a:r>
                <a:rPr lang="en-US" altLang="en-US" sz="24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ocial marginal cost</a:t>
              </a:r>
            </a:p>
          </p:txBody>
        </p:sp>
      </p:grpSp>
      <p:grpSp>
        <p:nvGrpSpPr>
          <p:cNvPr id="42028" name="Group 1068">
            <a:extLst>
              <a:ext uri="{FF2B5EF4-FFF2-40B4-BE49-F238E27FC236}">
                <a16:creationId xmlns:a16="http://schemas.microsoft.com/office/drawing/2014/main" id="{56195ACC-8EC8-57C8-1EAA-E61E4799AA7C}"/>
              </a:ext>
            </a:extLst>
          </p:cNvPr>
          <p:cNvGrpSpPr>
            <a:grpSpLocks/>
          </p:cNvGrpSpPr>
          <p:nvPr/>
        </p:nvGrpSpPr>
        <p:grpSpPr bwMode="auto">
          <a:xfrm>
            <a:off x="5043488" y="3017838"/>
            <a:ext cx="138113" cy="820738"/>
            <a:chOff x="2076" y="1724"/>
            <a:chExt cx="123" cy="658"/>
          </a:xfrm>
        </p:grpSpPr>
        <p:grpSp>
          <p:nvGrpSpPr>
            <p:cNvPr id="42012" name="Group 1052">
              <a:extLst>
                <a:ext uri="{FF2B5EF4-FFF2-40B4-BE49-F238E27FC236}">
                  <a16:creationId xmlns:a16="http://schemas.microsoft.com/office/drawing/2014/main" id="{21F6B824-7DC7-4BCC-0D97-856AF01BC8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88" y="1763"/>
              <a:ext cx="111" cy="580"/>
              <a:chOff x="2121" y="2396"/>
              <a:chExt cx="111" cy="530"/>
            </a:xfrm>
          </p:grpSpPr>
          <p:sp>
            <p:nvSpPr>
              <p:cNvPr id="42013" name="Freeform 1053">
                <a:extLst>
                  <a:ext uri="{FF2B5EF4-FFF2-40B4-BE49-F238E27FC236}">
                    <a16:creationId xmlns:a16="http://schemas.microsoft.com/office/drawing/2014/main" id="{7A2CDB30-9E93-1B86-64EB-D4FABCA77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1" y="2396"/>
                <a:ext cx="56" cy="65"/>
              </a:xfrm>
              <a:custGeom>
                <a:avLst/>
                <a:gdLst>
                  <a:gd name="T0" fmla="*/ 0 w 56"/>
                  <a:gd name="T1" fmla="*/ 0 h 130"/>
                  <a:gd name="T2" fmla="*/ 11 w 56"/>
                  <a:gd name="T3" fmla="*/ 2 h 130"/>
                  <a:gd name="T4" fmla="*/ 21 w 56"/>
                  <a:gd name="T5" fmla="*/ 13 h 130"/>
                  <a:gd name="T6" fmla="*/ 31 w 56"/>
                  <a:gd name="T7" fmla="*/ 26 h 130"/>
                  <a:gd name="T8" fmla="*/ 39 w 56"/>
                  <a:gd name="T9" fmla="*/ 44 h 130"/>
                  <a:gd name="T10" fmla="*/ 46 w 56"/>
                  <a:gd name="T11" fmla="*/ 65 h 130"/>
                  <a:gd name="T12" fmla="*/ 51 w 56"/>
                  <a:gd name="T13" fmla="*/ 87 h 130"/>
                  <a:gd name="T14" fmla="*/ 54 w 56"/>
                  <a:gd name="T15" fmla="*/ 108 h 130"/>
                  <a:gd name="T16" fmla="*/ 56 w 56"/>
                  <a:gd name="T17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30">
                    <a:moveTo>
                      <a:pt x="0" y="0"/>
                    </a:moveTo>
                    <a:lnTo>
                      <a:pt x="11" y="2"/>
                    </a:lnTo>
                    <a:lnTo>
                      <a:pt x="21" y="13"/>
                    </a:lnTo>
                    <a:lnTo>
                      <a:pt x="31" y="26"/>
                    </a:lnTo>
                    <a:lnTo>
                      <a:pt x="39" y="44"/>
                    </a:lnTo>
                    <a:lnTo>
                      <a:pt x="46" y="65"/>
                    </a:lnTo>
                    <a:lnTo>
                      <a:pt x="51" y="87"/>
                    </a:lnTo>
                    <a:lnTo>
                      <a:pt x="54" y="108"/>
                    </a:lnTo>
                    <a:lnTo>
                      <a:pt x="56" y="13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4" name="Line 1054">
                <a:extLst>
                  <a:ext uri="{FF2B5EF4-FFF2-40B4-BE49-F238E27FC236}">
                    <a16:creationId xmlns:a16="http://schemas.microsoft.com/office/drawing/2014/main" id="{D5EEBA8F-E676-9BD9-8C0E-B1F7FEF1C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7" y="2461"/>
                <a:ext cx="1" cy="15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5" name="Freeform 1055">
                <a:extLst>
                  <a:ext uri="{FF2B5EF4-FFF2-40B4-BE49-F238E27FC236}">
                    <a16:creationId xmlns:a16="http://schemas.microsoft.com/office/drawing/2014/main" id="{26364FAB-B2BE-DCC6-EF96-C4994EDF21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2612"/>
                <a:ext cx="55" cy="50"/>
              </a:xfrm>
              <a:custGeom>
                <a:avLst/>
                <a:gdLst>
                  <a:gd name="T0" fmla="*/ 0 w 55"/>
                  <a:gd name="T1" fmla="*/ 0 h 99"/>
                  <a:gd name="T2" fmla="*/ 1 w 55"/>
                  <a:gd name="T3" fmla="*/ 20 h 99"/>
                  <a:gd name="T4" fmla="*/ 4 w 55"/>
                  <a:gd name="T5" fmla="*/ 38 h 99"/>
                  <a:gd name="T6" fmla="*/ 9 w 55"/>
                  <a:gd name="T7" fmla="*/ 56 h 99"/>
                  <a:gd name="T8" fmla="*/ 16 w 55"/>
                  <a:gd name="T9" fmla="*/ 71 h 99"/>
                  <a:gd name="T10" fmla="*/ 24 w 55"/>
                  <a:gd name="T11" fmla="*/ 81 h 99"/>
                  <a:gd name="T12" fmla="*/ 33 w 55"/>
                  <a:gd name="T13" fmla="*/ 90 h 99"/>
                  <a:gd name="T14" fmla="*/ 44 w 55"/>
                  <a:gd name="T15" fmla="*/ 96 h 99"/>
                  <a:gd name="T16" fmla="*/ 55 w 55"/>
                  <a:gd name="T17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" h="99">
                    <a:moveTo>
                      <a:pt x="0" y="0"/>
                    </a:moveTo>
                    <a:lnTo>
                      <a:pt x="1" y="20"/>
                    </a:lnTo>
                    <a:lnTo>
                      <a:pt x="4" y="38"/>
                    </a:lnTo>
                    <a:lnTo>
                      <a:pt x="9" y="56"/>
                    </a:lnTo>
                    <a:lnTo>
                      <a:pt x="16" y="71"/>
                    </a:lnTo>
                    <a:lnTo>
                      <a:pt x="24" y="81"/>
                    </a:lnTo>
                    <a:lnTo>
                      <a:pt x="33" y="90"/>
                    </a:lnTo>
                    <a:lnTo>
                      <a:pt x="44" y="96"/>
                    </a:lnTo>
                    <a:lnTo>
                      <a:pt x="55" y="99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6" name="Freeform 1056">
                <a:extLst>
                  <a:ext uri="{FF2B5EF4-FFF2-40B4-BE49-F238E27FC236}">
                    <a16:creationId xmlns:a16="http://schemas.microsoft.com/office/drawing/2014/main" id="{E9281AD4-0442-80EE-491C-5126D537E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2662"/>
                <a:ext cx="55" cy="48"/>
              </a:xfrm>
              <a:custGeom>
                <a:avLst/>
                <a:gdLst>
                  <a:gd name="T0" fmla="*/ 55 w 55"/>
                  <a:gd name="T1" fmla="*/ 0 h 98"/>
                  <a:gd name="T2" fmla="*/ 44 w 55"/>
                  <a:gd name="T3" fmla="*/ 2 h 98"/>
                  <a:gd name="T4" fmla="*/ 33 w 55"/>
                  <a:gd name="T5" fmla="*/ 8 h 98"/>
                  <a:gd name="T6" fmla="*/ 24 w 55"/>
                  <a:gd name="T7" fmla="*/ 17 h 98"/>
                  <a:gd name="T8" fmla="*/ 16 w 55"/>
                  <a:gd name="T9" fmla="*/ 27 h 98"/>
                  <a:gd name="T10" fmla="*/ 9 w 55"/>
                  <a:gd name="T11" fmla="*/ 42 h 98"/>
                  <a:gd name="T12" fmla="*/ 4 w 55"/>
                  <a:gd name="T13" fmla="*/ 60 h 98"/>
                  <a:gd name="T14" fmla="*/ 1 w 55"/>
                  <a:gd name="T15" fmla="*/ 78 h 98"/>
                  <a:gd name="T16" fmla="*/ 0 w 55"/>
                  <a:gd name="T1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" h="98">
                    <a:moveTo>
                      <a:pt x="55" y="0"/>
                    </a:moveTo>
                    <a:lnTo>
                      <a:pt x="44" y="2"/>
                    </a:lnTo>
                    <a:lnTo>
                      <a:pt x="33" y="8"/>
                    </a:lnTo>
                    <a:lnTo>
                      <a:pt x="24" y="17"/>
                    </a:lnTo>
                    <a:lnTo>
                      <a:pt x="16" y="27"/>
                    </a:lnTo>
                    <a:lnTo>
                      <a:pt x="9" y="42"/>
                    </a:lnTo>
                    <a:lnTo>
                      <a:pt x="4" y="60"/>
                    </a:lnTo>
                    <a:lnTo>
                      <a:pt x="1" y="78"/>
                    </a:lnTo>
                    <a:lnTo>
                      <a:pt x="0" y="98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7" name="Line 1057">
                <a:extLst>
                  <a:ext uri="{FF2B5EF4-FFF2-40B4-BE49-F238E27FC236}">
                    <a16:creationId xmlns:a16="http://schemas.microsoft.com/office/drawing/2014/main" id="{30843E87-DF7F-646F-8C7F-7AF6EAAFD5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7" y="2710"/>
                <a:ext cx="1" cy="15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8" name="Freeform 1058">
                <a:extLst>
                  <a:ext uri="{FF2B5EF4-FFF2-40B4-BE49-F238E27FC236}">
                    <a16:creationId xmlns:a16="http://schemas.microsoft.com/office/drawing/2014/main" id="{9D16DC3B-1694-99B2-B66F-C852849ABC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1" y="2862"/>
                <a:ext cx="56" cy="64"/>
              </a:xfrm>
              <a:custGeom>
                <a:avLst/>
                <a:gdLst>
                  <a:gd name="T0" fmla="*/ 56 w 56"/>
                  <a:gd name="T1" fmla="*/ 0 h 130"/>
                  <a:gd name="T2" fmla="*/ 54 w 56"/>
                  <a:gd name="T3" fmla="*/ 22 h 130"/>
                  <a:gd name="T4" fmla="*/ 51 w 56"/>
                  <a:gd name="T5" fmla="*/ 43 h 130"/>
                  <a:gd name="T6" fmla="*/ 46 w 56"/>
                  <a:gd name="T7" fmla="*/ 65 h 130"/>
                  <a:gd name="T8" fmla="*/ 39 w 56"/>
                  <a:gd name="T9" fmla="*/ 87 h 130"/>
                  <a:gd name="T10" fmla="*/ 31 w 56"/>
                  <a:gd name="T11" fmla="*/ 103 h 130"/>
                  <a:gd name="T12" fmla="*/ 21 w 56"/>
                  <a:gd name="T13" fmla="*/ 117 h 130"/>
                  <a:gd name="T14" fmla="*/ 11 w 56"/>
                  <a:gd name="T15" fmla="*/ 128 h 130"/>
                  <a:gd name="T16" fmla="*/ 0 w 56"/>
                  <a:gd name="T17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30">
                    <a:moveTo>
                      <a:pt x="56" y="0"/>
                    </a:moveTo>
                    <a:lnTo>
                      <a:pt x="54" y="22"/>
                    </a:lnTo>
                    <a:lnTo>
                      <a:pt x="51" y="43"/>
                    </a:lnTo>
                    <a:lnTo>
                      <a:pt x="46" y="65"/>
                    </a:lnTo>
                    <a:lnTo>
                      <a:pt x="39" y="87"/>
                    </a:lnTo>
                    <a:lnTo>
                      <a:pt x="31" y="103"/>
                    </a:lnTo>
                    <a:lnTo>
                      <a:pt x="21" y="117"/>
                    </a:lnTo>
                    <a:lnTo>
                      <a:pt x="11" y="128"/>
                    </a:lnTo>
                    <a:lnTo>
                      <a:pt x="0" y="13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2019" name="Line 1059">
              <a:extLst>
                <a:ext uri="{FF2B5EF4-FFF2-40B4-BE49-F238E27FC236}">
                  <a16:creationId xmlns:a16="http://schemas.microsoft.com/office/drawing/2014/main" id="{BF08E01E-6C46-3F01-0B1A-1345D7225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6" y="1724"/>
              <a:ext cx="0" cy="6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2036" name="Freeform 1076">
            <a:extLst>
              <a:ext uri="{FF2B5EF4-FFF2-40B4-BE49-F238E27FC236}">
                <a16:creationId xmlns:a16="http://schemas.microsoft.com/office/drawing/2014/main" id="{13BFE218-8028-3FE8-8F24-C5D6D698E7C6}"/>
              </a:ext>
            </a:extLst>
          </p:cNvPr>
          <p:cNvSpPr>
            <a:spLocks/>
          </p:cNvSpPr>
          <p:nvPr/>
        </p:nvSpPr>
        <p:spPr bwMode="auto">
          <a:xfrm>
            <a:off x="3505200" y="2057400"/>
            <a:ext cx="3733800" cy="1219200"/>
          </a:xfrm>
          <a:custGeom>
            <a:avLst/>
            <a:gdLst>
              <a:gd name="T0" fmla="*/ 0 w 2064"/>
              <a:gd name="T1" fmla="*/ 0 h 1056"/>
              <a:gd name="T2" fmla="*/ 816 w 2064"/>
              <a:gd name="T3" fmla="*/ 672 h 1056"/>
              <a:gd name="T4" fmla="*/ 2064 w 2064"/>
              <a:gd name="T5" fmla="*/ 1056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4" h="1056">
                <a:moveTo>
                  <a:pt x="0" y="0"/>
                </a:moveTo>
                <a:cubicBezTo>
                  <a:pt x="236" y="248"/>
                  <a:pt x="472" y="496"/>
                  <a:pt x="816" y="672"/>
                </a:cubicBezTo>
                <a:cubicBezTo>
                  <a:pt x="1160" y="848"/>
                  <a:pt x="1856" y="992"/>
                  <a:pt x="2064" y="1056"/>
                </a:cubicBezTo>
              </a:path>
            </a:pathLst>
          </a:custGeom>
          <a:noFill/>
          <a:ln w="38100" cap="flat" cmpd="sng">
            <a:solidFill>
              <a:srgbClr val="0055F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37" name="Text Box 1077">
            <a:extLst>
              <a:ext uri="{FF2B5EF4-FFF2-40B4-BE49-F238E27FC236}">
                <a16:creationId xmlns:a16="http://schemas.microsoft.com/office/drawing/2014/main" id="{80F46212-3A4F-6B7C-95C7-E22A29C33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19401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= Private marginal benefit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61FCDC6-9A73-EE8D-04D7-A3FAB0640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7D99-F47A-4798-B66D-41C1D5DC253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01378" name="Rectangle 1026">
            <a:extLst>
              <a:ext uri="{FF2B5EF4-FFF2-40B4-BE49-F238E27FC236}">
                <a16:creationId xmlns:a16="http://schemas.microsoft.com/office/drawing/2014/main" id="{99329AEA-9B97-20CD-ABCB-1DFA93190A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Positive Externality</a:t>
            </a:r>
          </a:p>
        </p:txBody>
      </p:sp>
      <p:sp>
        <p:nvSpPr>
          <p:cNvPr id="101379" name="Rectangle 1027">
            <a:extLst>
              <a:ext uri="{FF2B5EF4-FFF2-40B4-BE49-F238E27FC236}">
                <a16:creationId xmlns:a16="http://schemas.microsoft.com/office/drawing/2014/main" id="{27887749-14BC-7F40-EDBC-81617A62D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marginal benefit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equals the private marginal benefit of consuming a good plus the positive externalities resulting from consuming that good.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D0CEC-C294-275D-B13F-42D8AAE8A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7DC7AF4-EFC2-729A-DD56-62A51660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3311-1FEB-46C9-A088-24C63F9FFEF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1986" name="Rectangle 1026">
            <a:extLst>
              <a:ext uri="{FF2B5EF4-FFF2-40B4-BE49-F238E27FC236}">
                <a16:creationId xmlns:a16="http://schemas.microsoft.com/office/drawing/2014/main" id="{979476AB-BDB0-8DA2-340D-5C6089D5D3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Positive Externality</a:t>
            </a:r>
          </a:p>
        </p:txBody>
      </p:sp>
      <p:grpSp>
        <p:nvGrpSpPr>
          <p:cNvPr id="41996" name="Group 1036">
            <a:extLst>
              <a:ext uri="{FF2B5EF4-FFF2-40B4-BE49-F238E27FC236}">
                <a16:creationId xmlns:a16="http://schemas.microsoft.com/office/drawing/2014/main" id="{5E46C27E-7334-2F02-C5F7-3317C5A0F2B4}"/>
              </a:ext>
            </a:extLst>
          </p:cNvPr>
          <p:cNvGrpSpPr>
            <a:grpSpLocks/>
          </p:cNvGrpSpPr>
          <p:nvPr/>
        </p:nvGrpSpPr>
        <p:grpSpPr bwMode="auto">
          <a:xfrm>
            <a:off x="2765426" y="1905000"/>
            <a:ext cx="7118350" cy="3800476"/>
            <a:chOff x="652" y="1356"/>
            <a:chExt cx="4484" cy="2394"/>
          </a:xfrm>
        </p:grpSpPr>
        <p:sp>
          <p:nvSpPr>
            <p:cNvPr id="41997" name="Rectangle 1037">
              <a:extLst>
                <a:ext uri="{FF2B5EF4-FFF2-40B4-BE49-F238E27FC236}">
                  <a16:creationId xmlns:a16="http://schemas.microsoft.com/office/drawing/2014/main" id="{5C8FC58A-AE44-F77A-0902-65C5DECEC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" y="1392"/>
              <a:ext cx="42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>
                  <a:solidFill>
                    <a:srgbClr val="000000"/>
                  </a:solidFill>
                </a:rPr>
                <a:t>Price</a:t>
              </a:r>
              <a:endParaRPr lang="en-US" altLang="en-US" sz="2400"/>
            </a:p>
          </p:txBody>
        </p:sp>
        <p:sp>
          <p:nvSpPr>
            <p:cNvPr id="41998" name="Freeform 1038">
              <a:extLst>
                <a:ext uri="{FF2B5EF4-FFF2-40B4-BE49-F238E27FC236}">
                  <a16:creationId xmlns:a16="http://schemas.microsoft.com/office/drawing/2014/main" id="{8FC96710-9DB8-1468-FCFE-3168A3D07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0" y="1356"/>
              <a:ext cx="4016" cy="2156"/>
            </a:xfrm>
            <a:custGeom>
              <a:avLst/>
              <a:gdLst>
                <a:gd name="T0" fmla="*/ 0 w 2962"/>
                <a:gd name="T1" fmla="*/ 0 h 4312"/>
                <a:gd name="T2" fmla="*/ 0 w 2962"/>
                <a:gd name="T3" fmla="*/ 4312 h 4312"/>
                <a:gd name="T4" fmla="*/ 2962 w 2962"/>
                <a:gd name="T5" fmla="*/ 4312 h 4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62" h="4312">
                  <a:moveTo>
                    <a:pt x="0" y="0"/>
                  </a:moveTo>
                  <a:lnTo>
                    <a:pt x="0" y="4312"/>
                  </a:lnTo>
                  <a:lnTo>
                    <a:pt x="2962" y="431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99" name="Rectangle 1039">
              <a:extLst>
                <a:ext uri="{FF2B5EF4-FFF2-40B4-BE49-F238E27FC236}">
                  <a16:creationId xmlns:a16="http://schemas.microsoft.com/office/drawing/2014/main" id="{78E0F14B-4121-8F3D-FE8D-C6E9169D4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5" y="3517"/>
              <a:ext cx="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2400">
                  <a:solidFill>
                    <a:srgbClr val="000000"/>
                  </a:solidFill>
                </a:rPr>
                <a:t>Quantity</a:t>
              </a:r>
              <a:endParaRPr lang="en-US" altLang="en-US" sz="2400"/>
            </a:p>
          </p:txBody>
        </p:sp>
        <p:sp>
          <p:nvSpPr>
            <p:cNvPr id="42000" name="Rectangle 1040">
              <a:extLst>
                <a:ext uri="{FF2B5EF4-FFF2-40B4-BE49-F238E27FC236}">
                  <a16:creationId xmlns:a16="http://schemas.microsoft.com/office/drawing/2014/main" id="{455A690D-3784-632F-514F-FE2BB07C6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" y="3517"/>
              <a:ext cx="1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>
                  <a:solidFill>
                    <a:srgbClr val="000000"/>
                  </a:solidFill>
                </a:rPr>
                <a:t>0</a:t>
              </a:r>
              <a:endParaRPr lang="en-US" altLang="en-US" sz="2400"/>
            </a:p>
          </p:txBody>
        </p:sp>
      </p:grpSp>
      <p:grpSp>
        <p:nvGrpSpPr>
          <p:cNvPr id="42033" name="Group 1073">
            <a:extLst>
              <a:ext uri="{FF2B5EF4-FFF2-40B4-BE49-F238E27FC236}">
                <a16:creationId xmlns:a16="http://schemas.microsoft.com/office/drawing/2014/main" id="{1DAF6EB9-6B34-6DD1-B4C3-4C93696C39B0}"/>
              </a:ext>
            </a:extLst>
          </p:cNvPr>
          <p:cNvGrpSpPr>
            <a:grpSpLocks/>
          </p:cNvGrpSpPr>
          <p:nvPr/>
        </p:nvGrpSpPr>
        <p:grpSpPr bwMode="auto">
          <a:xfrm>
            <a:off x="5254625" y="3321051"/>
            <a:ext cx="4679950" cy="479425"/>
            <a:chOff x="2350" y="2092"/>
            <a:chExt cx="2948" cy="302"/>
          </a:xfrm>
        </p:grpSpPr>
        <p:sp>
          <p:nvSpPr>
            <p:cNvPr id="42021" name="Rectangle 1061">
              <a:extLst>
                <a:ext uri="{FF2B5EF4-FFF2-40B4-BE49-F238E27FC236}">
                  <a16:creationId xmlns:a16="http://schemas.microsoft.com/office/drawing/2014/main" id="{7AFEAF8A-9601-DE44-6CD9-58D202B99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4" y="2208"/>
              <a:ext cx="2304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 altLang="en-US" sz="2400">
                  <a:solidFill>
                    <a:srgbClr val="000000"/>
                  </a:solidFill>
                  <a:latin typeface="Arial Narrow" panose="020B0606020202030204" pitchFamily="34" charset="0"/>
                </a:rPr>
                <a:t>Marginal benefit of an externality</a:t>
              </a:r>
              <a:endParaRPr lang="en-US" altLang="en-US" sz="2400">
                <a:latin typeface="Arial Narrow" panose="020B0606020202030204" pitchFamily="34" charset="0"/>
              </a:endParaRPr>
            </a:p>
          </p:txBody>
        </p:sp>
        <p:sp>
          <p:nvSpPr>
            <p:cNvPr id="42022" name="Line 1062">
              <a:extLst>
                <a:ext uri="{FF2B5EF4-FFF2-40B4-BE49-F238E27FC236}">
                  <a16:creationId xmlns:a16="http://schemas.microsoft.com/office/drawing/2014/main" id="{214BCB5A-A73A-6BB9-4B94-9127A3715D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0" y="2092"/>
              <a:ext cx="597" cy="1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2031" name="Group 1071">
            <a:extLst>
              <a:ext uri="{FF2B5EF4-FFF2-40B4-BE49-F238E27FC236}">
                <a16:creationId xmlns:a16="http://schemas.microsoft.com/office/drawing/2014/main" id="{7DFF8C6F-BDB5-213C-8C9C-12522131E479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057401"/>
            <a:ext cx="6839582" cy="2967247"/>
            <a:chOff x="1282" y="1332"/>
            <a:chExt cx="4260" cy="1821"/>
          </a:xfrm>
        </p:grpSpPr>
        <p:sp>
          <p:nvSpPr>
            <p:cNvPr id="41988" name="Freeform 1028">
              <a:extLst>
                <a:ext uri="{FF2B5EF4-FFF2-40B4-BE49-F238E27FC236}">
                  <a16:creationId xmlns:a16="http://schemas.microsoft.com/office/drawing/2014/main" id="{0640E0E0-4D03-1F38-56B7-BA85FFE45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" y="1332"/>
              <a:ext cx="2256" cy="1760"/>
            </a:xfrm>
            <a:custGeom>
              <a:avLst/>
              <a:gdLst>
                <a:gd name="T0" fmla="*/ 0 w 2179"/>
                <a:gd name="T1" fmla="*/ 0 h 3266"/>
                <a:gd name="T2" fmla="*/ 171 w 2179"/>
                <a:gd name="T3" fmla="*/ 515 h 3266"/>
                <a:gd name="T4" fmla="*/ 380 w 2179"/>
                <a:gd name="T5" fmla="*/ 1046 h 3266"/>
                <a:gd name="T6" fmla="*/ 622 w 2179"/>
                <a:gd name="T7" fmla="*/ 1568 h 3266"/>
                <a:gd name="T8" fmla="*/ 893 w 2179"/>
                <a:gd name="T9" fmla="*/ 2058 h 3266"/>
                <a:gd name="T10" fmla="*/ 1188 w 2179"/>
                <a:gd name="T11" fmla="*/ 2495 h 3266"/>
                <a:gd name="T12" fmla="*/ 1504 w 2179"/>
                <a:gd name="T13" fmla="*/ 2859 h 3266"/>
                <a:gd name="T14" fmla="*/ 1835 w 2179"/>
                <a:gd name="T15" fmla="*/ 3122 h 3266"/>
                <a:gd name="T16" fmla="*/ 2179 w 2179"/>
                <a:gd name="T17" fmla="*/ 326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79" h="3266">
                  <a:moveTo>
                    <a:pt x="0" y="0"/>
                  </a:moveTo>
                  <a:lnTo>
                    <a:pt x="171" y="515"/>
                  </a:lnTo>
                  <a:lnTo>
                    <a:pt x="380" y="1046"/>
                  </a:lnTo>
                  <a:lnTo>
                    <a:pt x="622" y="1568"/>
                  </a:lnTo>
                  <a:lnTo>
                    <a:pt x="893" y="2058"/>
                  </a:lnTo>
                  <a:lnTo>
                    <a:pt x="1188" y="2495"/>
                  </a:lnTo>
                  <a:lnTo>
                    <a:pt x="1504" y="2859"/>
                  </a:lnTo>
                  <a:lnTo>
                    <a:pt x="1835" y="3122"/>
                  </a:lnTo>
                  <a:lnTo>
                    <a:pt x="2179" y="3266"/>
                  </a:lnTo>
                </a:path>
              </a:pathLst>
            </a:custGeom>
            <a:noFill/>
            <a:ln w="44450">
              <a:solidFill>
                <a:srgbClr val="8BB2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989" name="Rectangle 1029">
              <a:extLst>
                <a:ext uri="{FF2B5EF4-FFF2-40B4-BE49-F238E27FC236}">
                  <a16:creationId xmlns:a16="http://schemas.microsoft.com/office/drawing/2014/main" id="{42E18925-1A02-C948-4C9E-D2AB509EE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2969"/>
              <a:ext cx="2197" cy="18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 altLang="en-US" sz="2400" i="1" dirty="0">
                  <a:solidFill>
                    <a:srgbClr val="000000"/>
                  </a:solidFill>
                </a:rPr>
                <a:t>D</a:t>
              </a:r>
              <a:r>
                <a:rPr lang="en-US" altLang="en-US" sz="2400" i="1" baseline="-25000" dirty="0">
                  <a:solidFill>
                    <a:srgbClr val="000000"/>
                  </a:solidFill>
                </a:rPr>
                <a:t>0</a:t>
              </a:r>
              <a:r>
                <a:rPr lang="en-US" altLang="en-US" sz="2400" dirty="0">
                  <a:solidFill>
                    <a:srgbClr val="000000"/>
                  </a:solidFill>
                </a:rPr>
                <a:t> = </a:t>
              </a:r>
              <a:r>
                <a:rPr lang="en-US" altLang="en-US" sz="24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private marginal benefit</a:t>
              </a:r>
            </a:p>
          </p:txBody>
        </p:sp>
      </p:grpSp>
      <p:grpSp>
        <p:nvGrpSpPr>
          <p:cNvPr id="42032" name="Group 1072">
            <a:extLst>
              <a:ext uri="{FF2B5EF4-FFF2-40B4-BE49-F238E27FC236}">
                <a16:creationId xmlns:a16="http://schemas.microsoft.com/office/drawing/2014/main" id="{272E9553-4284-3009-0D25-B4D6227F4549}"/>
              </a:ext>
            </a:extLst>
          </p:cNvPr>
          <p:cNvGrpSpPr>
            <a:grpSpLocks/>
          </p:cNvGrpSpPr>
          <p:nvPr/>
        </p:nvGrpSpPr>
        <p:grpSpPr bwMode="auto">
          <a:xfrm>
            <a:off x="3149601" y="3667127"/>
            <a:ext cx="2100263" cy="2343151"/>
            <a:chOff x="1024" y="2310"/>
            <a:chExt cx="1323" cy="1476"/>
          </a:xfrm>
        </p:grpSpPr>
        <p:sp>
          <p:nvSpPr>
            <p:cNvPr id="42009" name="Rectangle 1049">
              <a:extLst>
                <a:ext uri="{FF2B5EF4-FFF2-40B4-BE49-F238E27FC236}">
                  <a16:creationId xmlns:a16="http://schemas.microsoft.com/office/drawing/2014/main" id="{4FCEE252-3E39-7498-6E0B-B1DF8051F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0" y="3553"/>
              <a:ext cx="23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2400" i="1">
                  <a:solidFill>
                    <a:srgbClr val="000000"/>
                  </a:solidFill>
                </a:rPr>
                <a:t>Q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10" name="Rectangle 1050">
              <a:extLst>
                <a:ext uri="{FF2B5EF4-FFF2-40B4-BE49-F238E27FC236}">
                  <a16:creationId xmlns:a16="http://schemas.microsoft.com/office/drawing/2014/main" id="{C528D7D6-CB3F-4A93-9183-78D37E1BC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" y="2310"/>
              <a:ext cx="1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 i="1">
                  <a:solidFill>
                    <a:srgbClr val="000000"/>
                  </a:solidFill>
                </a:rPr>
                <a:t>P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0</a:t>
              </a:r>
              <a:endParaRPr lang="en-US" altLang="en-US" sz="2400"/>
            </a:p>
          </p:txBody>
        </p:sp>
        <p:sp>
          <p:nvSpPr>
            <p:cNvPr id="42007" name="Line 1047">
              <a:extLst>
                <a:ext uri="{FF2B5EF4-FFF2-40B4-BE49-F238E27FC236}">
                  <a16:creationId xmlns:a16="http://schemas.microsoft.com/office/drawing/2014/main" id="{49A40199-FBC3-8430-35A3-5AE8C63A89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6" y="2427"/>
              <a:ext cx="1" cy="112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8" name="Line 1048">
              <a:extLst>
                <a:ext uri="{FF2B5EF4-FFF2-40B4-BE49-F238E27FC236}">
                  <a16:creationId xmlns:a16="http://schemas.microsoft.com/office/drawing/2014/main" id="{101BA9C2-CA83-BB3B-CE9B-66386B58A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442"/>
              <a:ext cx="947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2035" name="Group 1075">
            <a:extLst>
              <a:ext uri="{FF2B5EF4-FFF2-40B4-BE49-F238E27FC236}">
                <a16:creationId xmlns:a16="http://schemas.microsoft.com/office/drawing/2014/main" id="{29E26DE1-355C-67C4-1971-E6CC61250051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2819400"/>
            <a:ext cx="2706688" cy="3222626"/>
            <a:chOff x="1024" y="1756"/>
            <a:chExt cx="1705" cy="2030"/>
          </a:xfrm>
        </p:grpSpPr>
        <p:sp>
          <p:nvSpPr>
            <p:cNvPr id="42002" name="Line 1042">
              <a:extLst>
                <a:ext uri="{FF2B5EF4-FFF2-40B4-BE49-F238E27FC236}">
                  <a16:creationId xmlns:a16="http://schemas.microsoft.com/office/drawing/2014/main" id="{3D3FC3E7-AD55-6D56-3EEB-D290F42CFE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" y="1881"/>
              <a:ext cx="2" cy="16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4" name="Rectangle 1044">
              <a:extLst>
                <a:ext uri="{FF2B5EF4-FFF2-40B4-BE49-F238E27FC236}">
                  <a16:creationId xmlns:a16="http://schemas.microsoft.com/office/drawing/2014/main" id="{4B12D8ED-E443-883C-BC1D-19AFABD42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2" y="3553"/>
              <a:ext cx="23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2400" i="1">
                  <a:solidFill>
                    <a:srgbClr val="000000"/>
                  </a:solidFill>
                </a:rPr>
                <a:t>Q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5" name="Rectangle 1045">
              <a:extLst>
                <a:ext uri="{FF2B5EF4-FFF2-40B4-BE49-F238E27FC236}">
                  <a16:creationId xmlns:a16="http://schemas.microsoft.com/office/drawing/2014/main" id="{33A82D7E-AE04-26B8-A486-330D9DC81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" y="1756"/>
              <a:ext cx="1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altLang="en-US" sz="2400" i="1">
                  <a:solidFill>
                    <a:srgbClr val="000000"/>
                  </a:solidFill>
                </a:rPr>
                <a:t>P</a:t>
              </a:r>
              <a:r>
                <a:rPr lang="en-US" altLang="en-US" sz="2400" i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3" name="Line 1043">
              <a:extLst>
                <a:ext uri="{FF2B5EF4-FFF2-40B4-BE49-F238E27FC236}">
                  <a16:creationId xmlns:a16="http://schemas.microsoft.com/office/drawing/2014/main" id="{DFF84677-6AE3-78D4-BBA9-FD081AAF6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873"/>
              <a:ext cx="1348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2030" name="Group 1070">
            <a:extLst>
              <a:ext uri="{FF2B5EF4-FFF2-40B4-BE49-F238E27FC236}">
                <a16:creationId xmlns:a16="http://schemas.microsoft.com/office/drawing/2014/main" id="{2F73EEF6-2FF9-89B8-1CF6-3422C1A2B1A6}"/>
              </a:ext>
            </a:extLst>
          </p:cNvPr>
          <p:cNvGrpSpPr>
            <a:grpSpLocks/>
          </p:cNvGrpSpPr>
          <p:nvPr/>
        </p:nvGrpSpPr>
        <p:grpSpPr bwMode="auto">
          <a:xfrm>
            <a:off x="3657601" y="2133601"/>
            <a:ext cx="5173663" cy="3260725"/>
            <a:chOff x="1324" y="1332"/>
            <a:chExt cx="3259" cy="2054"/>
          </a:xfrm>
        </p:grpSpPr>
        <p:sp>
          <p:nvSpPr>
            <p:cNvPr id="42026" name="Freeform 1066">
              <a:extLst>
                <a:ext uri="{FF2B5EF4-FFF2-40B4-BE49-F238E27FC236}">
                  <a16:creationId xmlns:a16="http://schemas.microsoft.com/office/drawing/2014/main" id="{11958E65-C7C0-D322-6F00-7FA8B3524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4" y="1501"/>
              <a:ext cx="1465" cy="1885"/>
            </a:xfrm>
            <a:custGeom>
              <a:avLst/>
              <a:gdLst>
                <a:gd name="T0" fmla="*/ 0 w 1465"/>
                <a:gd name="T1" fmla="*/ 3770 h 3770"/>
                <a:gd name="T2" fmla="*/ 169 w 1465"/>
                <a:gd name="T3" fmla="*/ 3455 h 3770"/>
                <a:gd name="T4" fmla="*/ 362 w 1465"/>
                <a:gd name="T5" fmla="*/ 3069 h 3770"/>
                <a:gd name="T6" fmla="*/ 567 w 1465"/>
                <a:gd name="T7" fmla="*/ 2625 h 3770"/>
                <a:gd name="T8" fmla="*/ 777 w 1465"/>
                <a:gd name="T9" fmla="*/ 2135 h 3770"/>
                <a:gd name="T10" fmla="*/ 981 w 1465"/>
                <a:gd name="T11" fmla="*/ 1613 h 3770"/>
                <a:gd name="T12" fmla="*/ 1170 w 1465"/>
                <a:gd name="T13" fmla="*/ 1075 h 3770"/>
                <a:gd name="T14" fmla="*/ 1335 w 1465"/>
                <a:gd name="T15" fmla="*/ 533 h 3770"/>
                <a:gd name="T16" fmla="*/ 1465 w 1465"/>
                <a:gd name="T17" fmla="*/ 0 h 3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65" h="3770">
                  <a:moveTo>
                    <a:pt x="0" y="3770"/>
                  </a:moveTo>
                  <a:lnTo>
                    <a:pt x="169" y="3455"/>
                  </a:lnTo>
                  <a:lnTo>
                    <a:pt x="362" y="3069"/>
                  </a:lnTo>
                  <a:lnTo>
                    <a:pt x="567" y="2625"/>
                  </a:lnTo>
                  <a:lnTo>
                    <a:pt x="777" y="2135"/>
                  </a:lnTo>
                  <a:lnTo>
                    <a:pt x="981" y="1613"/>
                  </a:lnTo>
                  <a:lnTo>
                    <a:pt x="1170" y="1075"/>
                  </a:lnTo>
                  <a:lnTo>
                    <a:pt x="1335" y="533"/>
                  </a:lnTo>
                  <a:lnTo>
                    <a:pt x="1465" y="0"/>
                  </a:lnTo>
                </a:path>
              </a:pathLst>
            </a:custGeom>
            <a:noFill/>
            <a:ln w="44450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27" name="Rectangle 1067">
              <a:extLst>
                <a:ext uri="{FF2B5EF4-FFF2-40B4-BE49-F238E27FC236}">
                  <a16:creationId xmlns:a16="http://schemas.microsoft.com/office/drawing/2014/main" id="{F60C6E49-B975-6FBD-4058-C799852BD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" y="1332"/>
              <a:ext cx="1765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 altLang="en-US" sz="2400" dirty="0">
                  <a:solidFill>
                    <a:srgbClr val="000000"/>
                  </a:solidFill>
                </a:rPr>
                <a:t>S = S</a:t>
              </a:r>
              <a:r>
                <a:rPr lang="en-US" altLang="en-US" sz="24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ocial marginal cost</a:t>
              </a:r>
            </a:p>
          </p:txBody>
        </p:sp>
      </p:grpSp>
      <p:grpSp>
        <p:nvGrpSpPr>
          <p:cNvPr id="42028" name="Group 1068">
            <a:extLst>
              <a:ext uri="{FF2B5EF4-FFF2-40B4-BE49-F238E27FC236}">
                <a16:creationId xmlns:a16="http://schemas.microsoft.com/office/drawing/2014/main" id="{DA0DA293-031D-0C4E-5104-C11F90127036}"/>
              </a:ext>
            </a:extLst>
          </p:cNvPr>
          <p:cNvGrpSpPr>
            <a:grpSpLocks/>
          </p:cNvGrpSpPr>
          <p:nvPr/>
        </p:nvGrpSpPr>
        <p:grpSpPr bwMode="auto">
          <a:xfrm>
            <a:off x="5026026" y="2819401"/>
            <a:ext cx="155575" cy="1019175"/>
            <a:chOff x="2076" y="1724"/>
            <a:chExt cx="123" cy="658"/>
          </a:xfrm>
        </p:grpSpPr>
        <p:grpSp>
          <p:nvGrpSpPr>
            <p:cNvPr id="42012" name="Group 1052">
              <a:extLst>
                <a:ext uri="{FF2B5EF4-FFF2-40B4-BE49-F238E27FC236}">
                  <a16:creationId xmlns:a16="http://schemas.microsoft.com/office/drawing/2014/main" id="{F8586C39-B974-E5F7-A737-D828C36A8F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88" y="1763"/>
              <a:ext cx="111" cy="580"/>
              <a:chOff x="2121" y="2396"/>
              <a:chExt cx="111" cy="530"/>
            </a:xfrm>
          </p:grpSpPr>
          <p:sp>
            <p:nvSpPr>
              <p:cNvPr id="42013" name="Freeform 1053">
                <a:extLst>
                  <a:ext uri="{FF2B5EF4-FFF2-40B4-BE49-F238E27FC236}">
                    <a16:creationId xmlns:a16="http://schemas.microsoft.com/office/drawing/2014/main" id="{3C8EBFE4-A45A-06F3-B284-B3244A229E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1" y="2396"/>
                <a:ext cx="56" cy="65"/>
              </a:xfrm>
              <a:custGeom>
                <a:avLst/>
                <a:gdLst>
                  <a:gd name="T0" fmla="*/ 0 w 56"/>
                  <a:gd name="T1" fmla="*/ 0 h 130"/>
                  <a:gd name="T2" fmla="*/ 11 w 56"/>
                  <a:gd name="T3" fmla="*/ 2 h 130"/>
                  <a:gd name="T4" fmla="*/ 21 w 56"/>
                  <a:gd name="T5" fmla="*/ 13 h 130"/>
                  <a:gd name="T6" fmla="*/ 31 w 56"/>
                  <a:gd name="T7" fmla="*/ 26 h 130"/>
                  <a:gd name="T8" fmla="*/ 39 w 56"/>
                  <a:gd name="T9" fmla="*/ 44 h 130"/>
                  <a:gd name="T10" fmla="*/ 46 w 56"/>
                  <a:gd name="T11" fmla="*/ 65 h 130"/>
                  <a:gd name="T12" fmla="*/ 51 w 56"/>
                  <a:gd name="T13" fmla="*/ 87 h 130"/>
                  <a:gd name="T14" fmla="*/ 54 w 56"/>
                  <a:gd name="T15" fmla="*/ 108 h 130"/>
                  <a:gd name="T16" fmla="*/ 56 w 56"/>
                  <a:gd name="T17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30">
                    <a:moveTo>
                      <a:pt x="0" y="0"/>
                    </a:moveTo>
                    <a:lnTo>
                      <a:pt x="11" y="2"/>
                    </a:lnTo>
                    <a:lnTo>
                      <a:pt x="21" y="13"/>
                    </a:lnTo>
                    <a:lnTo>
                      <a:pt x="31" y="26"/>
                    </a:lnTo>
                    <a:lnTo>
                      <a:pt x="39" y="44"/>
                    </a:lnTo>
                    <a:lnTo>
                      <a:pt x="46" y="65"/>
                    </a:lnTo>
                    <a:lnTo>
                      <a:pt x="51" y="87"/>
                    </a:lnTo>
                    <a:lnTo>
                      <a:pt x="54" y="108"/>
                    </a:lnTo>
                    <a:lnTo>
                      <a:pt x="56" y="13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4" name="Line 1054">
                <a:extLst>
                  <a:ext uri="{FF2B5EF4-FFF2-40B4-BE49-F238E27FC236}">
                    <a16:creationId xmlns:a16="http://schemas.microsoft.com/office/drawing/2014/main" id="{82E5C93D-592F-A903-861E-60E1FF3CE1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7" y="2461"/>
                <a:ext cx="1" cy="15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5" name="Freeform 1055">
                <a:extLst>
                  <a:ext uri="{FF2B5EF4-FFF2-40B4-BE49-F238E27FC236}">
                    <a16:creationId xmlns:a16="http://schemas.microsoft.com/office/drawing/2014/main" id="{54C4B55A-820E-CBB3-4575-C16B7955E5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2612"/>
                <a:ext cx="55" cy="50"/>
              </a:xfrm>
              <a:custGeom>
                <a:avLst/>
                <a:gdLst>
                  <a:gd name="T0" fmla="*/ 0 w 55"/>
                  <a:gd name="T1" fmla="*/ 0 h 99"/>
                  <a:gd name="T2" fmla="*/ 1 w 55"/>
                  <a:gd name="T3" fmla="*/ 20 h 99"/>
                  <a:gd name="T4" fmla="*/ 4 w 55"/>
                  <a:gd name="T5" fmla="*/ 38 h 99"/>
                  <a:gd name="T6" fmla="*/ 9 w 55"/>
                  <a:gd name="T7" fmla="*/ 56 h 99"/>
                  <a:gd name="T8" fmla="*/ 16 w 55"/>
                  <a:gd name="T9" fmla="*/ 71 h 99"/>
                  <a:gd name="T10" fmla="*/ 24 w 55"/>
                  <a:gd name="T11" fmla="*/ 81 h 99"/>
                  <a:gd name="T12" fmla="*/ 33 w 55"/>
                  <a:gd name="T13" fmla="*/ 90 h 99"/>
                  <a:gd name="T14" fmla="*/ 44 w 55"/>
                  <a:gd name="T15" fmla="*/ 96 h 99"/>
                  <a:gd name="T16" fmla="*/ 55 w 55"/>
                  <a:gd name="T17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" h="99">
                    <a:moveTo>
                      <a:pt x="0" y="0"/>
                    </a:moveTo>
                    <a:lnTo>
                      <a:pt x="1" y="20"/>
                    </a:lnTo>
                    <a:lnTo>
                      <a:pt x="4" y="38"/>
                    </a:lnTo>
                    <a:lnTo>
                      <a:pt x="9" y="56"/>
                    </a:lnTo>
                    <a:lnTo>
                      <a:pt x="16" y="71"/>
                    </a:lnTo>
                    <a:lnTo>
                      <a:pt x="24" y="81"/>
                    </a:lnTo>
                    <a:lnTo>
                      <a:pt x="33" y="90"/>
                    </a:lnTo>
                    <a:lnTo>
                      <a:pt x="44" y="96"/>
                    </a:lnTo>
                    <a:lnTo>
                      <a:pt x="55" y="99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6" name="Freeform 1056">
                <a:extLst>
                  <a:ext uri="{FF2B5EF4-FFF2-40B4-BE49-F238E27FC236}">
                    <a16:creationId xmlns:a16="http://schemas.microsoft.com/office/drawing/2014/main" id="{D95955BC-BB27-5220-F1B0-A28986E40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2662"/>
                <a:ext cx="55" cy="48"/>
              </a:xfrm>
              <a:custGeom>
                <a:avLst/>
                <a:gdLst>
                  <a:gd name="T0" fmla="*/ 55 w 55"/>
                  <a:gd name="T1" fmla="*/ 0 h 98"/>
                  <a:gd name="T2" fmla="*/ 44 w 55"/>
                  <a:gd name="T3" fmla="*/ 2 h 98"/>
                  <a:gd name="T4" fmla="*/ 33 w 55"/>
                  <a:gd name="T5" fmla="*/ 8 h 98"/>
                  <a:gd name="T6" fmla="*/ 24 w 55"/>
                  <a:gd name="T7" fmla="*/ 17 h 98"/>
                  <a:gd name="T8" fmla="*/ 16 w 55"/>
                  <a:gd name="T9" fmla="*/ 27 h 98"/>
                  <a:gd name="T10" fmla="*/ 9 w 55"/>
                  <a:gd name="T11" fmla="*/ 42 h 98"/>
                  <a:gd name="T12" fmla="*/ 4 w 55"/>
                  <a:gd name="T13" fmla="*/ 60 h 98"/>
                  <a:gd name="T14" fmla="*/ 1 w 55"/>
                  <a:gd name="T15" fmla="*/ 78 h 98"/>
                  <a:gd name="T16" fmla="*/ 0 w 55"/>
                  <a:gd name="T1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" h="98">
                    <a:moveTo>
                      <a:pt x="55" y="0"/>
                    </a:moveTo>
                    <a:lnTo>
                      <a:pt x="44" y="2"/>
                    </a:lnTo>
                    <a:lnTo>
                      <a:pt x="33" y="8"/>
                    </a:lnTo>
                    <a:lnTo>
                      <a:pt x="24" y="17"/>
                    </a:lnTo>
                    <a:lnTo>
                      <a:pt x="16" y="27"/>
                    </a:lnTo>
                    <a:lnTo>
                      <a:pt x="9" y="42"/>
                    </a:lnTo>
                    <a:lnTo>
                      <a:pt x="4" y="60"/>
                    </a:lnTo>
                    <a:lnTo>
                      <a:pt x="1" y="78"/>
                    </a:lnTo>
                    <a:lnTo>
                      <a:pt x="0" y="98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7" name="Line 1057">
                <a:extLst>
                  <a:ext uri="{FF2B5EF4-FFF2-40B4-BE49-F238E27FC236}">
                    <a16:creationId xmlns:a16="http://schemas.microsoft.com/office/drawing/2014/main" id="{6BDEF916-EF74-91A1-70BC-7B2AD76C5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7" y="2710"/>
                <a:ext cx="1" cy="15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018" name="Freeform 1058">
                <a:extLst>
                  <a:ext uri="{FF2B5EF4-FFF2-40B4-BE49-F238E27FC236}">
                    <a16:creationId xmlns:a16="http://schemas.microsoft.com/office/drawing/2014/main" id="{B5167977-0A7A-4F35-3E41-1F45B1AFF3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1" y="2862"/>
                <a:ext cx="56" cy="64"/>
              </a:xfrm>
              <a:custGeom>
                <a:avLst/>
                <a:gdLst>
                  <a:gd name="T0" fmla="*/ 56 w 56"/>
                  <a:gd name="T1" fmla="*/ 0 h 130"/>
                  <a:gd name="T2" fmla="*/ 54 w 56"/>
                  <a:gd name="T3" fmla="*/ 22 h 130"/>
                  <a:gd name="T4" fmla="*/ 51 w 56"/>
                  <a:gd name="T5" fmla="*/ 43 h 130"/>
                  <a:gd name="T6" fmla="*/ 46 w 56"/>
                  <a:gd name="T7" fmla="*/ 65 h 130"/>
                  <a:gd name="T8" fmla="*/ 39 w 56"/>
                  <a:gd name="T9" fmla="*/ 87 h 130"/>
                  <a:gd name="T10" fmla="*/ 31 w 56"/>
                  <a:gd name="T11" fmla="*/ 103 h 130"/>
                  <a:gd name="T12" fmla="*/ 21 w 56"/>
                  <a:gd name="T13" fmla="*/ 117 h 130"/>
                  <a:gd name="T14" fmla="*/ 11 w 56"/>
                  <a:gd name="T15" fmla="*/ 128 h 130"/>
                  <a:gd name="T16" fmla="*/ 0 w 56"/>
                  <a:gd name="T17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30">
                    <a:moveTo>
                      <a:pt x="56" y="0"/>
                    </a:moveTo>
                    <a:lnTo>
                      <a:pt x="54" y="22"/>
                    </a:lnTo>
                    <a:lnTo>
                      <a:pt x="51" y="43"/>
                    </a:lnTo>
                    <a:lnTo>
                      <a:pt x="46" y="65"/>
                    </a:lnTo>
                    <a:lnTo>
                      <a:pt x="39" y="87"/>
                    </a:lnTo>
                    <a:lnTo>
                      <a:pt x="31" y="103"/>
                    </a:lnTo>
                    <a:lnTo>
                      <a:pt x="21" y="117"/>
                    </a:lnTo>
                    <a:lnTo>
                      <a:pt x="11" y="128"/>
                    </a:lnTo>
                    <a:lnTo>
                      <a:pt x="0" y="13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2019" name="Line 1059">
              <a:extLst>
                <a:ext uri="{FF2B5EF4-FFF2-40B4-BE49-F238E27FC236}">
                  <a16:creationId xmlns:a16="http://schemas.microsoft.com/office/drawing/2014/main" id="{C89584E3-BB05-F863-2BAB-BE37BC73F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6" y="1724"/>
              <a:ext cx="0" cy="6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2036" name="Freeform 1076">
            <a:extLst>
              <a:ext uri="{FF2B5EF4-FFF2-40B4-BE49-F238E27FC236}">
                <a16:creationId xmlns:a16="http://schemas.microsoft.com/office/drawing/2014/main" id="{06C28CF0-14DF-0BF6-E861-09C954DD1018}"/>
              </a:ext>
            </a:extLst>
          </p:cNvPr>
          <p:cNvSpPr>
            <a:spLocks/>
          </p:cNvSpPr>
          <p:nvPr/>
        </p:nvSpPr>
        <p:spPr bwMode="auto">
          <a:xfrm>
            <a:off x="3505200" y="2057400"/>
            <a:ext cx="3733800" cy="1219200"/>
          </a:xfrm>
          <a:custGeom>
            <a:avLst/>
            <a:gdLst>
              <a:gd name="T0" fmla="*/ 0 w 2064"/>
              <a:gd name="T1" fmla="*/ 0 h 1056"/>
              <a:gd name="T2" fmla="*/ 816 w 2064"/>
              <a:gd name="T3" fmla="*/ 672 h 1056"/>
              <a:gd name="T4" fmla="*/ 2064 w 2064"/>
              <a:gd name="T5" fmla="*/ 1056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4" h="1056">
                <a:moveTo>
                  <a:pt x="0" y="0"/>
                </a:moveTo>
                <a:cubicBezTo>
                  <a:pt x="236" y="248"/>
                  <a:pt x="472" y="496"/>
                  <a:pt x="816" y="672"/>
                </a:cubicBezTo>
                <a:cubicBezTo>
                  <a:pt x="1160" y="848"/>
                  <a:pt x="1856" y="992"/>
                  <a:pt x="2064" y="1056"/>
                </a:cubicBezTo>
              </a:path>
            </a:pathLst>
          </a:custGeom>
          <a:noFill/>
          <a:ln w="38100" cap="flat" cmpd="sng">
            <a:solidFill>
              <a:srgbClr val="0055F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37" name="Text Box 1077">
            <a:extLst>
              <a:ext uri="{FF2B5EF4-FFF2-40B4-BE49-F238E27FC236}">
                <a16:creationId xmlns:a16="http://schemas.microsoft.com/office/drawing/2014/main" id="{13D685D8-0BFC-4E6F-A161-08167D349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19401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/>
              <a:t>D</a:t>
            </a:r>
            <a:r>
              <a:rPr lang="en-US" altLang="en-US" sz="2000" baseline="-25000"/>
              <a:t>1</a:t>
            </a:r>
            <a:r>
              <a:rPr lang="en-US" altLang="en-US" sz="2000"/>
              <a:t> = Social marginal benefit</a:t>
            </a:r>
          </a:p>
        </p:txBody>
      </p:sp>
    </p:spTree>
    <p:extLst>
      <p:ext uri="{BB962C8B-B14F-4D97-AF65-F5344CB8AC3E}">
        <p14:creationId xmlns:p14="http://schemas.microsoft.com/office/powerpoint/2010/main" val="20495213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C69ADB7-5769-1095-431C-AC7CFF4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33EC-1111-4FF0-B2E6-4ECEDC30C59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6082" name="Rectangle 1026">
            <a:extLst>
              <a:ext uri="{FF2B5EF4-FFF2-40B4-BE49-F238E27FC236}">
                <a16:creationId xmlns:a16="http://schemas.microsoft.com/office/drawing/2014/main" id="{CF680C1B-7D02-8774-7C1F-A45B79154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Direct Regulation</a:t>
            </a:r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43DAF48E-3BB8-1966-D854-853435151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regulation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–the amount of a good people are allowed to use is directly limited by the government.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848878_TF11158769_Win32" id="{F3F8FE87-2361-4B19-BDA6-013BEA194ACE}" vid="{B1F7F5A5-1557-4D8C-AB94-3B1042AF8D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CF82A0-F4E3-45B7-AF6D-1D89198889C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2579673F-CE33-48F3-A011-3563BBD946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309999-888E-44BA-A188-888AF21B1F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Frosted design</Template>
  <TotalTime>34</TotalTime>
  <Words>1042</Words>
  <Application>Microsoft Office PowerPoint</Application>
  <PresentationFormat>Widescreen</PresentationFormat>
  <Paragraphs>158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Narrow</vt:lpstr>
      <vt:lpstr>Avenir Next LT Pro</vt:lpstr>
      <vt:lpstr>Calibri</vt:lpstr>
      <vt:lpstr>Goudy Old Style</vt:lpstr>
      <vt:lpstr>Wingdings</vt:lpstr>
      <vt:lpstr>FrostyVTI</vt:lpstr>
      <vt:lpstr>PowerPoint Presentation</vt:lpstr>
      <vt:lpstr>Introduction</vt:lpstr>
      <vt:lpstr>PowerPoint Presentation</vt:lpstr>
      <vt:lpstr>Externalities</vt:lpstr>
      <vt:lpstr>Negative Externality</vt:lpstr>
      <vt:lpstr>Negative Externality</vt:lpstr>
      <vt:lpstr>Positive Externality</vt:lpstr>
      <vt:lpstr>Positive Externality</vt:lpstr>
      <vt:lpstr>Direct Regulation</vt:lpstr>
      <vt:lpstr>Tax Incentive Policies</vt:lpstr>
      <vt:lpstr>Market Incentive Policies</vt:lpstr>
      <vt:lpstr>Optimal Policy</vt:lpstr>
      <vt:lpstr>Property Rights</vt:lpstr>
      <vt:lpstr>Four Types of Goods</vt:lpstr>
      <vt:lpstr>Private Market Goods</vt:lpstr>
      <vt:lpstr>Congestion</vt:lpstr>
      <vt:lpstr>Common Property</vt:lpstr>
      <vt:lpstr>Public Goods</vt:lpstr>
      <vt:lpstr>Asymmetric Information</vt:lpstr>
      <vt:lpstr>Adverse Selection</vt:lpstr>
      <vt:lpstr>Moral Hazard</vt:lpstr>
      <vt:lpstr>Market in Information</vt:lpstr>
      <vt:lpstr>Licensing of Doctors</vt:lpstr>
      <vt:lpstr>Government Failures</vt:lpstr>
      <vt:lpstr>Reasons for Government Failures</vt:lpstr>
      <vt:lpstr>Government Intervention</vt:lpstr>
    </vt:vector>
  </TitlesOfParts>
  <Company>Ulster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Bailey, Mark</dc:creator>
  <cp:lastModifiedBy>Bailey, Mark</cp:lastModifiedBy>
  <cp:revision>11</cp:revision>
  <dcterms:created xsi:type="dcterms:W3CDTF">2025-02-19T13:54:54Z</dcterms:created>
  <dcterms:modified xsi:type="dcterms:W3CDTF">2025-02-24T14:53:18Z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