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</p:sldMasterIdLst>
  <p:notesMasterIdLst>
    <p:notesMasterId r:id="rId20"/>
  </p:notesMasterIdLst>
  <p:handoutMasterIdLst>
    <p:handoutMasterId r:id="rId21"/>
  </p:handoutMasterIdLst>
  <p:sldIdLst>
    <p:sldId id="737" r:id="rId5"/>
    <p:sldId id="2335" r:id="rId6"/>
    <p:sldId id="2338" r:id="rId7"/>
    <p:sldId id="2341" r:id="rId8"/>
    <p:sldId id="2342" r:id="rId9"/>
    <p:sldId id="2344" r:id="rId10"/>
    <p:sldId id="370" r:id="rId11"/>
    <p:sldId id="2345" r:id="rId12"/>
    <p:sldId id="702" r:id="rId13"/>
    <p:sldId id="322" r:id="rId14"/>
    <p:sldId id="298" r:id="rId15"/>
    <p:sldId id="2346" r:id="rId16"/>
    <p:sldId id="2332" r:id="rId17"/>
    <p:sldId id="746" r:id="rId18"/>
    <p:sldId id="2331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9"/>
  </p:normalViewPr>
  <p:slideViewPr>
    <p:cSldViewPr snapToGrid="0">
      <p:cViewPr varScale="1">
        <p:scale>
          <a:sx n="93" d="100"/>
          <a:sy n="93" d="100"/>
        </p:scale>
        <p:origin x="6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F0097C-4A15-B740-9688-0B729F8AC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73721-F6E6-C703-99FD-5880F557BA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236AE6-E55A-0543-8170-9D15BA3BC01B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E2A2C-D840-00E3-4D02-2FABB04E78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B6A7F-4EAC-9344-1954-2A71339A4E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736BC7-1773-2D45-9915-9321BCD0F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2A53FA-640A-B402-E11F-3F4F840F0D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55A74-BED3-D7E3-3AEC-4A65FF3CB44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C99B5C-0AC4-5C40-A9B3-8E27F328B979}" type="datetimeFigureOut">
              <a:rPr lang="en-GB"/>
              <a:pPr>
                <a:defRPr/>
              </a:pPr>
              <a:t>18/02/2025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950022-80E1-2C30-E2A7-E7332217B6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E220341-19E5-19C7-ED79-5D1217AF9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453E9-24C9-7435-2FE7-E94E83A47C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A5467-5621-2E34-657F-B049266AD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9F0968-1836-8049-95BF-DDE59ECF61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BDDD-65C7-4F0B-9443-63702E69093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93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C433D-DE44-4612-A678-489EE640717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21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Ensure you have the caveat on your slides – If your course changes it covers us in case someone goes back to you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CA274-A09C-8549-8EDB-D4C836BC31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5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E5574-2221-6D7C-BA67-678BB85C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5BD6-1161-AB49-8B3C-1414EC884FA0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E95BA-72D8-35DE-4793-4382217E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DB352-6D4D-B766-1552-D939DCEA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4D30A-0688-464E-839F-ADA52B723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9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70671-C82D-0259-32C4-F70F3BE7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0B35-FD3D-AC4E-A62C-9EAEC11AFFA6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6DDF-73C0-A472-ED90-F4F65AA9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E76AD-29BE-7E65-E9F0-C7509B80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71302-D57D-2241-B091-8FADF42DD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99F54-3E82-CFA4-C0D8-47F184E8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5029-DDA3-E446-8552-0A724397BBB7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0D08E-6B59-7651-1105-6F6440C5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E1EF5-3CFD-F9F9-D36C-CAB7A26D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C2EB4-8892-B74C-A25B-34472DFF5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9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B4DFED0-AD62-794F-959F-A3643B47029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7831" y="2419390"/>
            <a:ext cx="4830133" cy="356616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latin typeface="Futura PT Bold" panose="020B0502020204020303" pitchFamily="34" charset="77"/>
              </a:defRPr>
            </a:lvl2pPr>
            <a:lvl3pPr>
              <a:defRPr baseline="0">
                <a:latin typeface="Futura PT Bold" panose="020B0502020204020303" pitchFamily="34" charset="77"/>
              </a:defRPr>
            </a:lvl3pPr>
            <a:lvl4pPr>
              <a:defRPr baseline="0">
                <a:latin typeface="Futura PT Bold" panose="020B0502020204020303" pitchFamily="34" charset="77"/>
              </a:defRPr>
            </a:lvl4pPr>
            <a:lvl5pPr>
              <a:defRPr baseline="0">
                <a:latin typeface="Futura PT Bold" panose="020B0502020204020303" pitchFamily="34" charset="77"/>
              </a:defRPr>
            </a:lvl5pPr>
          </a:lstStyle>
          <a:p>
            <a:pPr lvl="0"/>
            <a:r>
              <a:rPr lang="en-GB"/>
              <a:t>Click to edit Body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34D37C1-6C7D-CD4D-A40D-62754A0F04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 font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B2E96-699C-42C1-B514-F3E8ADA28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831" y="1923969"/>
            <a:ext cx="5939757" cy="495040"/>
          </a:xfrm>
          <a:prstGeom prst="rect">
            <a:avLst/>
          </a:prstGeom>
          <a:solidFill>
            <a:srgbClr val="130E3B"/>
          </a:solidFill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E10EF1-8307-4035-A56C-18D89E06D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831" y="748313"/>
            <a:ext cx="7494003" cy="772528"/>
          </a:xfrm>
        </p:spPr>
        <p:txBody>
          <a:bodyPr anchor="b">
            <a:normAutofit/>
          </a:bodyPr>
          <a:lstStyle>
            <a:lvl1pPr>
              <a:defRPr lang="en-US" sz="4000" b="1" kern="1200" baseline="0" dirty="0">
                <a:solidFill>
                  <a:srgbClr val="009FD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30C37-1BE8-453D-947A-3BEC265385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94328"/>
            <a:ext cx="1620000" cy="113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03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918C2-5EF1-FA47-B80D-CA95DD68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76EFEE-8937-D24F-B42B-8CF58145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8F660-2C85-A141-88E2-1E82F571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ACC116-3B83-4913-83B7-1B3EB87095C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30E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376443-DB4F-429F-A8EC-273541967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076" y="524659"/>
            <a:ext cx="9293546" cy="772528"/>
          </a:xfrm>
        </p:spPr>
        <p:txBody>
          <a:bodyPr anchor="b">
            <a:normAutofit/>
          </a:bodyPr>
          <a:lstStyle>
            <a:lvl1pPr>
              <a:defRPr lang="en-US" sz="4000" b="1" kern="1200" dirty="0">
                <a:solidFill>
                  <a:srgbClr val="009FD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4A989FD-66BE-4C4F-9FBF-C857B619BF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076" y="1554541"/>
            <a:ext cx="11178791" cy="48018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ABD5FA-A3EF-6E4C-9F09-7432597D5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309" y="455977"/>
            <a:ext cx="1531862" cy="7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26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B73F65B-D2B7-C34A-B697-7FB4D1F1E47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81550" y="5443028"/>
            <a:ext cx="4058816" cy="8247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latin typeface="Futura PT" panose="020B0502020204020303" pitchFamily="34" charset="77"/>
              </a:defRPr>
            </a:lvl2pPr>
            <a:lvl3pPr>
              <a:defRPr baseline="0">
                <a:latin typeface="Futura PT" panose="020B0502020204020303" pitchFamily="34" charset="77"/>
              </a:defRPr>
            </a:lvl3pPr>
            <a:lvl4pPr>
              <a:defRPr baseline="0">
                <a:latin typeface="Futura PT" panose="020B0502020204020303" pitchFamily="34" charset="77"/>
              </a:defRPr>
            </a:lvl4pPr>
            <a:lvl5pPr>
              <a:defRPr baseline="0">
                <a:latin typeface="Futura PT" panose="020B0502020204020303" pitchFamily="34" charset="77"/>
              </a:defRPr>
            </a:lvl5pPr>
          </a:lstStyle>
          <a:p>
            <a:pPr lvl="0"/>
            <a:r>
              <a:rPr lang="en-GB" dirty="0"/>
              <a:t>Click to edit Body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5563A8-BA04-B84D-943B-096524E9FC9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8765" y="5443028"/>
            <a:ext cx="3577570" cy="8247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latin typeface="Futura PT" panose="020B0502020204020303" pitchFamily="34" charset="77"/>
              </a:defRPr>
            </a:lvl2pPr>
            <a:lvl3pPr>
              <a:defRPr baseline="0">
                <a:latin typeface="Futura PT" panose="020B0502020204020303" pitchFamily="34" charset="77"/>
              </a:defRPr>
            </a:lvl3pPr>
            <a:lvl4pPr>
              <a:defRPr baseline="0">
                <a:latin typeface="Futura PT" panose="020B0502020204020303" pitchFamily="34" charset="77"/>
              </a:defRPr>
            </a:lvl4pPr>
            <a:lvl5pPr>
              <a:defRPr baseline="0">
                <a:latin typeface="Futura PT" panose="020B0502020204020303" pitchFamily="34" charset="77"/>
              </a:defRPr>
            </a:lvl5pPr>
          </a:lstStyle>
          <a:p>
            <a:pPr lvl="0"/>
            <a:r>
              <a:rPr lang="en-GB" dirty="0"/>
              <a:t>Click to edit Body text styles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B3EDFBC9-F518-BB4C-BFB9-0E629533CA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99244"/>
            <a:ext cx="4058816" cy="33352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 font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34D37C1-6C7D-CD4D-A40D-62754A0F04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3184" y="1899244"/>
            <a:ext cx="4058816" cy="33352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 font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53481C5-809A-F440-8390-AED93728A0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6592" y="1899244"/>
            <a:ext cx="4058816" cy="33352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 font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56DD862-22E2-084B-A8F4-F73FA9E7D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831" y="1899244"/>
            <a:ext cx="5939757" cy="495040"/>
          </a:xfrm>
          <a:prstGeom prst="rect">
            <a:avLst/>
          </a:prstGeom>
          <a:solidFill>
            <a:srgbClr val="130E3B"/>
          </a:solidFill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3ECDC7A-0E41-5940-92D1-15D7EC9382C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46474" y="5443028"/>
            <a:ext cx="3577570" cy="82476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latin typeface="Futura PT" panose="020B0502020204020303" pitchFamily="34" charset="77"/>
              </a:defRPr>
            </a:lvl2pPr>
            <a:lvl3pPr>
              <a:defRPr baseline="0">
                <a:latin typeface="Futura PT" panose="020B0502020204020303" pitchFamily="34" charset="77"/>
              </a:defRPr>
            </a:lvl3pPr>
            <a:lvl4pPr>
              <a:defRPr baseline="0">
                <a:latin typeface="Futura PT" panose="020B0502020204020303" pitchFamily="34" charset="77"/>
              </a:defRPr>
            </a:lvl4pPr>
            <a:lvl5pPr>
              <a:defRPr baseline="0">
                <a:latin typeface="Futura PT" panose="020B0502020204020303" pitchFamily="34" charset="77"/>
              </a:defRPr>
            </a:lvl5pPr>
          </a:lstStyle>
          <a:p>
            <a:pPr lvl="0"/>
            <a:r>
              <a:rPr lang="en-GB" dirty="0"/>
              <a:t>Click to edit Body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B4A0AA-A9AE-475D-88CD-1D069F26A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831" y="748313"/>
            <a:ext cx="7494003" cy="772528"/>
          </a:xfrm>
        </p:spPr>
        <p:txBody>
          <a:bodyPr anchor="b">
            <a:normAutofit/>
          </a:bodyPr>
          <a:lstStyle>
            <a:lvl1pPr>
              <a:defRPr lang="en-US" sz="4000" b="1" kern="1200" baseline="0" dirty="0">
                <a:solidFill>
                  <a:srgbClr val="009FD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0974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3BE1F-1A2E-848E-A1D8-C9FB2D72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98BA-F568-0843-A4A3-835CEB1894FA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3DBF4-77B3-D627-8464-03702350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0AC30-97BB-4B55-A9A8-986AA964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9FE1-36B6-9642-9D41-CD8EAE69D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73B4A-6122-FF6F-2177-C6C16CDF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2CCD2-5C39-1242-B49D-444F46BDFFC7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29FD1-13BE-065E-5604-52D6FDC4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FB53A-757F-842F-7E16-F1C40BA5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44309-CD90-6A44-A26F-60A01DF2A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4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21C3E-4E56-1333-30DB-84855E9F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D102E-143A-DE4B-91E5-91CC1562A0EF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1EA6B-F240-1F69-569F-228EB71E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1273F-3E75-F6C1-70BC-C501B1CD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C453-9E17-EC43-A045-DF5746F05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857A6B-E745-460E-192B-16829DF1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0E4D5-7364-EC47-8A5D-19764ABC4FF8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BC6231-DD6D-AE95-5EFD-26091B7B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DA12C-077F-05C3-9424-A354D203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F9EB5-9F6A-0D4E-800F-671929827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1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AFBB8-B775-FEA3-7219-AC31B8AF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1414-FBA7-9A4D-9FC4-3138A80F252F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B7FC6-E646-5239-F846-E42367A4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8295C-17CF-9F04-1C34-1FD51B2C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1B052-9EDF-C142-9DDD-DD9443AA5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8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96238-FB0B-4544-51CB-13CACF4A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EA703-1EFB-0448-9EC1-10672129DACA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8C1A5-3E9C-0376-72FD-0773BEF7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0C58-F6FE-410A-DE68-6F8BEB24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8E62-FAD3-6C48-8FB1-805FC20E4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4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B5E1E-2A82-D6DF-065E-4F25DBFA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2E222-56E6-9845-9E04-DF320A73D1B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6C292-BA89-8C34-E9A1-5C2AEF02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25364-05E1-3AD4-E639-885F4CCC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02AEA-9485-F741-A641-2ED1EDC85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5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68601-0977-52F9-D80A-A36DBE1C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B5699-09BE-CC4D-B392-5983C11E3A70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BB3E5-4E21-8765-B388-D08D3B09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50DFA-DDFB-B2AA-587A-E30D55A1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A2A70-7F3F-5C48-BBFD-C0571D39C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4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7C02E86-ACF0-41F3-6481-1ABEDAF64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F398D11-A1ED-996E-5D1E-C7261C041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CCC94-7DBB-1B60-9DA1-51F50CBB3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B685A6-127D-8548-8DD0-90CF4721FF1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A3849-7172-D9B7-6209-0D2563002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94BAE-A734-DE14-BBBA-45198B3B0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977872-8E8F-5947-A9E5-5C81D0F24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9" r:id="rId13"/>
    <p:sldLayoutId id="2147483940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130E3A"/>
          </a:solidFill>
          <a:latin typeface="Futura PT Bold" panose="020B0502020204020303" pitchFamily="34" charset="77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0E3A"/>
          </a:solidFill>
          <a:latin typeface="Futura PT Bold" panose="020B0502020204020303" pitchFamily="34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0E3A"/>
          </a:solidFill>
          <a:latin typeface="Futura PT Bold" panose="020B0502020204020303" pitchFamily="34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0E3A"/>
          </a:solidFill>
          <a:latin typeface="Futura PT Bold" panose="020B0502020204020303" pitchFamily="34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30E3A"/>
          </a:solidFill>
          <a:latin typeface="Futura PT Bold" panose="020B0502020204020303" pitchFamily="34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95D6"/>
          </a:solidFill>
          <a:latin typeface="Futura PT Bold" panose="020B0502020204020303" pitchFamily="34" charset="77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95D6"/>
          </a:solidFill>
          <a:latin typeface="Futura PT Bold" panose="020B0502020204020303" pitchFamily="34" charset="77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95D6"/>
          </a:solidFill>
          <a:latin typeface="Futura PT Bold" panose="020B0502020204020303" pitchFamily="34" charset="77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95D6"/>
          </a:solidFill>
          <a:latin typeface="Futura PT Bold" panose="020B0502020204020303" pitchFamily="34" charset="77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95D6"/>
          </a:solidFill>
          <a:latin typeface="Futura PT Bold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6EA1788C-865F-3CB2-D88A-FCA7987DFC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894263"/>
            <a:ext cx="9144000" cy="1358846"/>
          </a:xfrm>
        </p:spPr>
        <p:txBody>
          <a:bodyPr/>
          <a:lstStyle/>
          <a:p>
            <a:r>
              <a:rPr lang="en-US" altLang="en-US" dirty="0">
                <a:latin typeface="Futura PT Bold"/>
              </a:rPr>
              <a:t>Business Economics</a:t>
            </a:r>
            <a:br>
              <a:rPr lang="en-US" altLang="en-US" dirty="0">
                <a:latin typeface="Futura PT Bold"/>
              </a:rPr>
            </a:br>
            <a:r>
              <a:rPr lang="en-US" altLang="en-US" sz="2400" dirty="0">
                <a:solidFill>
                  <a:schemeClr val="accent1"/>
                </a:solidFill>
                <a:latin typeface="Futura PT Bold"/>
              </a:rPr>
              <a:t>UCAS Code: L101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CF51E1F-70FB-C9F1-2C1C-4C93ABB0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320" y="3509963"/>
            <a:ext cx="9144000" cy="135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130E3A"/>
                </a:solidFill>
                <a:latin typeface="Futura PT Bold" panose="020B0502020204020303" pitchFamily="34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30E3A"/>
                </a:solidFill>
                <a:latin typeface="Futura PT Bold" panose="020B0502020204020303" pitchFamily="34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30E3A"/>
                </a:solidFill>
                <a:latin typeface="Futura PT Bold" panose="020B0502020204020303" pitchFamily="34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30E3A"/>
                </a:solidFill>
                <a:latin typeface="Futura PT Bold" panose="020B0502020204020303" pitchFamily="34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30E3A"/>
                </a:solidFill>
                <a:latin typeface="Futura PT Bold" panose="020B0502020204020303" pitchFamily="34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altLang="en-US" dirty="0">
                <a:latin typeface="Futura PT Bold"/>
              </a:rPr>
              <a:t>Economics</a:t>
            </a:r>
            <a:br>
              <a:rPr lang="en-US" altLang="en-US" dirty="0">
                <a:latin typeface="Futura PT Bold"/>
              </a:rPr>
            </a:br>
            <a:r>
              <a:rPr lang="en-US" altLang="en-US" sz="2400" dirty="0">
                <a:solidFill>
                  <a:schemeClr val="accent1"/>
                </a:solidFill>
                <a:latin typeface="Futura PT Bold"/>
              </a:rPr>
              <a:t>UCAS Code: 6H55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E2E7702-BC5D-439E-A945-28D9448D79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37" b="10237"/>
          <a:stretch>
            <a:fillRect/>
          </a:stretch>
        </p:blipFill>
        <p:spPr/>
      </p:pic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D2AF0281-958B-DF46-9F6C-DEF32009F81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130E3B"/>
                </a:solidFill>
                <a:effectLst/>
                <a:latin typeface="Futura PT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An in-depth knowledge of financial principles, economic theory and the role of money, institutions, markets, and governing bodies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130E3B"/>
                </a:solidFill>
                <a:effectLst/>
                <a:latin typeface="Futura PT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Investment skills and knowledge including statistics, financial decision making, modelling, portfolio management, financial reporting, risk management, ethics and regulatory requirements</a:t>
            </a:r>
            <a:endParaRPr lang="en-GB" sz="1800" dirty="0">
              <a:solidFill>
                <a:srgbClr val="130E3B"/>
              </a:solidFill>
              <a:latin typeface="Futura PT" panose="020B05020202040203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130E3B"/>
                </a:solidFill>
                <a:effectLst/>
                <a:latin typeface="Futura PT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Professional and key communication skills </a:t>
            </a:r>
            <a:r>
              <a:rPr lang="en-GB" sz="1800" dirty="0">
                <a:solidFill>
                  <a:srgbClr val="130E3B"/>
                </a:solidFill>
                <a:latin typeface="Futura PT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GB" sz="1800" dirty="0">
                <a:solidFill>
                  <a:srgbClr val="130E3B"/>
                </a:solidFill>
                <a:effectLst/>
                <a:latin typeface="Futura PT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 the world of finance</a:t>
            </a:r>
            <a:endParaRPr lang="en-US" sz="2400" dirty="0">
              <a:solidFill>
                <a:srgbClr val="130E3B"/>
              </a:solidFill>
              <a:latin typeface="Futura PT" panose="020B0502020204020303"/>
            </a:endParaRPr>
          </a:p>
        </p:txBody>
      </p:sp>
      <p:sp>
        <p:nvSpPr>
          <p:cNvPr id="30" name="Subtitle 29">
            <a:extLst>
              <a:ext uri="{FF2B5EF4-FFF2-40B4-BE49-F238E27FC236}">
                <a16:creationId xmlns:a16="http://schemas.microsoft.com/office/drawing/2014/main" id="{3EDEDB14-9B61-8B4B-A5E1-C5B6A3802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062" y="1754750"/>
            <a:ext cx="5476938" cy="49504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Futura PT" panose="020B0502020204020303"/>
              </a:rPr>
              <a:t>Learn the skills you need to start your career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A702A-724C-4D3E-BB47-F0BA4A71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1" y="744543"/>
            <a:ext cx="8831178" cy="968793"/>
          </a:xfrm>
        </p:spPr>
        <p:txBody>
          <a:bodyPr/>
          <a:lstStyle/>
          <a:p>
            <a:r>
              <a:rPr lang="en-GB" dirty="0">
                <a:latin typeface="Futura PT" panose="020B0502020204020303"/>
              </a:rPr>
              <a:t>What will you learn </a:t>
            </a:r>
          </a:p>
        </p:txBody>
      </p:sp>
    </p:spTree>
    <p:extLst>
      <p:ext uri="{BB962C8B-B14F-4D97-AF65-F5344CB8AC3E}">
        <p14:creationId xmlns:p14="http://schemas.microsoft.com/office/powerpoint/2010/main" val="25078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0" grpId="0" build="p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/>
              <a:t>BSc Hons Finance and Investment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E04F6-1918-4AE9-BB24-957B232A2334}"/>
              </a:ext>
            </a:extLst>
          </p:cNvPr>
          <p:cNvSpPr txBox="1"/>
          <p:nvPr/>
        </p:nvSpPr>
        <p:spPr>
          <a:xfrm>
            <a:off x="1062681" y="5795319"/>
            <a:ext cx="639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modules are 100% coursework assessed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6C9607BD-5E86-61F3-4A28-2A1F96E358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706856"/>
              </p:ext>
            </p:extLst>
          </p:nvPr>
        </p:nvGraphicFramePr>
        <p:xfrm>
          <a:off x="713389" y="1690688"/>
          <a:ext cx="10765221" cy="4975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8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25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+mn-lt"/>
                        </a:rPr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+mn-lt"/>
                        </a:rPr>
                        <a:t>Final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7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Quantitative Methods for Finance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Career Planning &amp; Skills Development</a:t>
                      </a: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Regulation and Ethics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9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Academic and Professional Skills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International Financial Reporting</a:t>
                      </a: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Financial Statement Analysis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Microeconomic Principles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Corporate Finance</a:t>
                      </a: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Insurance &amp; Risk Management (OPTION)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Accounting for Financial Decision Makers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Financial Modelling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Behavioural Finance (OPTION)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Financial Institutions and Markets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Money and the Economy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Money, Banking and Financial Development (OPTION)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99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Financial Mathematics and Statistics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Principles of Investing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FinTech &amp; Data Science (OPTION)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99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Sustainable Finance (OPTION)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23148"/>
                  </a:ext>
                </a:extLst>
              </a:tr>
              <a:tr h="37699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Portfolio Management</a:t>
                      </a: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9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Derivatives</a:t>
                      </a: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9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International Finance</a:t>
                      </a: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31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1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A1087-A24D-98A9-AD13-C178E0F4D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3C633E9-2A8E-2C9B-6C6A-5D7650E6C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18" y="1410718"/>
            <a:ext cx="3810532" cy="3810532"/>
          </a:xfrm>
          <a:prstGeom prst="rect">
            <a:avLst/>
          </a:prstGeom>
        </p:spPr>
      </p:pic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BF3F057A-6F2A-800B-CEB0-9A1A0BEFB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391" y="1410718"/>
            <a:ext cx="3169890" cy="31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85388E-8F25-30A0-CA30-FB88AE8A27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92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A640312-C0F3-409A-85BF-5B468D41AD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4275" y="-20127"/>
            <a:ext cx="6218394" cy="699569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37BBC7F-BB01-43C1-AD47-22186583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7" y="252347"/>
            <a:ext cx="7494003" cy="772528"/>
          </a:xfrm>
        </p:spPr>
        <p:txBody>
          <a:bodyPr/>
          <a:lstStyle/>
          <a:p>
            <a:r>
              <a:rPr lang="en-GB" dirty="0">
                <a:latin typeface="Futura PT Bold" panose="020B0502020204020303" pitchFamily="34" charset="77"/>
              </a:rPr>
              <a:t>Belfast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F7E88-FB1C-61A5-33F2-A1D029254EDA}"/>
              </a:ext>
            </a:extLst>
          </p:cNvPr>
          <p:cNvSpPr txBox="1"/>
          <p:nvPr/>
        </p:nvSpPr>
        <p:spPr>
          <a:xfrm>
            <a:off x="266315" y="1013738"/>
            <a:ext cx="5030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Futura PT Book" panose="020B0502020204020303" pitchFamily="34" charset="77"/>
              </a:rPr>
              <a:t>Located within Belfast’s Cathedral Quarter, the bustling cultural centre of the 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Futura PT Book" panose="020B05020202040203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Futura PT Book" panose="020B0502020204020303" pitchFamily="34" charset="77"/>
              </a:rPr>
              <a:t>Modern, state-of-the-art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Futura PT Book" panose="020B05020202040203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Futura PT Book" panose="020B0502020204020303" pitchFamily="34" charset="77"/>
              </a:rPr>
              <a:t>Accommodates 15,500</a:t>
            </a:r>
            <a:br>
              <a:rPr lang="en-GB" sz="2800" dirty="0">
                <a:latin typeface="Futura PT Book" panose="020B0502020204020303" pitchFamily="34" charset="77"/>
              </a:rPr>
            </a:br>
            <a:r>
              <a:rPr lang="en-GB" sz="2800" dirty="0">
                <a:latin typeface="Futura PT Book" panose="020B0502020204020303" pitchFamily="34" charset="77"/>
              </a:rPr>
              <a:t>students and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Futura PT Book" panose="020B0502020204020303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685232-C7B4-DD67-F5DC-3A556CEC9B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88" b="-59306"/>
          <a:stretch/>
        </p:blipFill>
        <p:spPr>
          <a:xfrm>
            <a:off x="9850218" y="-20127"/>
            <a:ext cx="2465959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B862D-993F-E66D-82CF-63FD19C41A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140" b="-1585"/>
          <a:stretch/>
        </p:blipFill>
        <p:spPr>
          <a:xfrm rot="8085714">
            <a:off x="3331060" y="4375418"/>
            <a:ext cx="3696510" cy="23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A3A8-00CB-9D4B-B399-1595C29A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90" y="524659"/>
            <a:ext cx="8682832" cy="772528"/>
          </a:xfrm>
        </p:spPr>
        <p:txBody>
          <a:bodyPr/>
          <a:lstStyle/>
          <a:p>
            <a:r>
              <a:rPr lang="en-US" dirty="0"/>
              <a:t>Courses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0DA78-A60E-B04E-94E4-45635251E0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9789" y="1722705"/>
            <a:ext cx="9980665" cy="43627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Arial Nova"/>
                <a:cs typeface="Arial"/>
              </a:rPr>
              <a:t>Courses are continually reviewed to take advantage of new teaching approaches and developments in research, industry and the professions.</a:t>
            </a:r>
          </a:p>
          <a:p>
            <a:endParaRPr lang="en-US" sz="2400" dirty="0">
              <a:latin typeface="Arial Nova"/>
            </a:endParaRPr>
          </a:p>
          <a:p>
            <a:r>
              <a:rPr lang="en-US" sz="2400" dirty="0">
                <a:latin typeface="Arial Nova"/>
                <a:cs typeface="Arial"/>
              </a:rPr>
              <a:t>Please be aware that modules may change for your year of entry.</a:t>
            </a:r>
          </a:p>
          <a:p>
            <a:endParaRPr lang="en-US" sz="2400" dirty="0">
              <a:latin typeface="Arial Nova"/>
            </a:endParaRPr>
          </a:p>
          <a:p>
            <a:r>
              <a:rPr lang="en-US" sz="2400" dirty="0">
                <a:latin typeface="Arial Nova"/>
                <a:cs typeface="Arial"/>
              </a:rPr>
              <a:t>The exact modules available and their order may vary depending on course updates, staff availability, timetabling and student demand.</a:t>
            </a:r>
          </a:p>
          <a:p>
            <a:endParaRPr lang="en-US" sz="2400" dirty="0">
              <a:latin typeface="Arial Nova"/>
            </a:endParaRPr>
          </a:p>
          <a:p>
            <a:r>
              <a:rPr lang="en-US" sz="2400" dirty="0">
                <a:latin typeface="Arial Nova"/>
                <a:cs typeface="Arial"/>
              </a:rPr>
              <a:t>Please contact the course team for the most up to date module list.</a:t>
            </a:r>
          </a:p>
        </p:txBody>
      </p:sp>
    </p:spTree>
    <p:extLst>
      <p:ext uri="{BB962C8B-B14F-4D97-AF65-F5344CB8AC3E}">
        <p14:creationId xmlns:p14="http://schemas.microsoft.com/office/powerpoint/2010/main" val="36183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A8366C-108E-6105-DE55-F449D6E16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BA76CC8F-9DFB-AC59-EB0C-38DE1BB8B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Our Economics Degrees are designed to give you the skills and experiences needed to start your career</a:t>
            </a:r>
            <a:endParaRPr lang="en-US" altLang="en-US" sz="3200" dirty="0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74D1A3C3-6278-772B-F9B0-1C668CB29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29" y="1945578"/>
            <a:ext cx="25241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8C4A1E94-4B2A-8415-D608-B2A85C5A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604" y="1945578"/>
            <a:ext cx="24003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84396593-AB5C-BEFC-A32B-4FAE0B1B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4604" y="1945578"/>
            <a:ext cx="24860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70A4A49F-284A-B039-C0D6-D27CC4ADA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5279" y="1945578"/>
            <a:ext cx="2257425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329BEE-4C61-42C1-B249-915175483896}"/>
              </a:ext>
            </a:extLst>
          </p:cNvPr>
          <p:cNvSpPr txBox="1"/>
          <p:nvPr/>
        </p:nvSpPr>
        <p:spPr>
          <a:xfrm>
            <a:off x="451153" y="4002979"/>
            <a:ext cx="252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Year</a:t>
            </a:r>
          </a:p>
          <a:p>
            <a:endParaRPr lang="en-GB" dirty="0"/>
          </a:p>
          <a:p>
            <a:r>
              <a:rPr lang="en-GB" dirty="0"/>
              <a:t>Learn the fundamentals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21A0F-6CDC-F484-90BC-29DDA6CE1FE0}"/>
              </a:ext>
            </a:extLst>
          </p:cNvPr>
          <p:cNvSpPr txBox="1"/>
          <p:nvPr/>
        </p:nvSpPr>
        <p:spPr>
          <a:xfrm>
            <a:off x="3311828" y="4002979"/>
            <a:ext cx="252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Second Year</a:t>
            </a:r>
          </a:p>
          <a:p>
            <a:endParaRPr lang="en-GB" dirty="0"/>
          </a:p>
          <a:p>
            <a:r>
              <a:rPr lang="en-GB" dirty="0"/>
              <a:t>Developing processes &amp; skills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0AE9B1-ECB6-C95B-1BCB-60FC9FAA49F6}"/>
              </a:ext>
            </a:extLst>
          </p:cNvPr>
          <p:cNvSpPr txBox="1"/>
          <p:nvPr/>
        </p:nvSpPr>
        <p:spPr>
          <a:xfrm>
            <a:off x="6172503" y="4002979"/>
            <a:ext cx="252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Placement Year</a:t>
            </a:r>
          </a:p>
          <a:p>
            <a:endParaRPr lang="en-GB" dirty="0"/>
          </a:p>
          <a:p>
            <a:r>
              <a:rPr lang="en-GB" dirty="0"/>
              <a:t>Industrial Placement or Study Abroad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0AC7DE-C8DE-47CB-3228-ADDFE11B59A6}"/>
              </a:ext>
            </a:extLst>
          </p:cNvPr>
          <p:cNvSpPr txBox="1"/>
          <p:nvPr/>
        </p:nvSpPr>
        <p:spPr>
          <a:xfrm>
            <a:off x="9033178" y="4002979"/>
            <a:ext cx="2759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Final Year</a:t>
            </a:r>
          </a:p>
          <a:p>
            <a:endParaRPr lang="en-GB" dirty="0"/>
          </a:p>
          <a:p>
            <a:r>
              <a:rPr lang="en-GB" dirty="0"/>
              <a:t>Applying knowledge</a:t>
            </a:r>
          </a:p>
          <a:p>
            <a:r>
              <a:rPr lang="en-GB" dirty="0"/>
              <a:t>Core &amp; optional modules</a:t>
            </a:r>
          </a:p>
        </p:txBody>
      </p:sp>
    </p:spTree>
    <p:extLst>
      <p:ext uri="{BB962C8B-B14F-4D97-AF65-F5344CB8AC3E}">
        <p14:creationId xmlns:p14="http://schemas.microsoft.com/office/powerpoint/2010/main" val="35832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148CEF-5E58-A8E0-6843-49028E037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1A027553-CD5A-6B99-799F-6D23521A8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study Economics at Ulster?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41AE5-3D99-92F7-99C0-0744C86E7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2" y="1786576"/>
            <a:ext cx="3085729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EBA4ADBF-A631-CE11-07BD-C1529D6ED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0616" y="1786576"/>
            <a:ext cx="3173184" cy="24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6AD35BE0-C353-BFCA-DE01-D4341A988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598" y="1786576"/>
            <a:ext cx="3173184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6CD50-F87D-AEE6-DC1B-94A7CAC3D8D5}"/>
              </a:ext>
            </a:extLst>
          </p:cNvPr>
          <p:cNvSpPr txBox="1"/>
          <p:nvPr/>
        </p:nvSpPr>
        <p:spPr>
          <a:xfrm>
            <a:off x="731669" y="4225631"/>
            <a:ext cx="308572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/>
              <a:t>Personalised</a:t>
            </a:r>
            <a:r>
              <a:rPr lang="en-US" sz="1400" b="1" dirty="0"/>
              <a:t> teaching support </a:t>
            </a:r>
            <a:r>
              <a:rPr lang="en-US" sz="1400" dirty="0"/>
              <a:t>​</a:t>
            </a:r>
          </a:p>
          <a:p>
            <a:endParaRPr lang="en-US" sz="1400" dirty="0"/>
          </a:p>
          <a:p>
            <a:r>
              <a:rPr lang="en-US" sz="1400" dirty="0"/>
              <a:t>Including small seminar groups and careers sessions built into the timetable. </a:t>
            </a:r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7ECEA-DD5D-F3B6-76A6-39C719543D02}"/>
              </a:ext>
            </a:extLst>
          </p:cNvPr>
          <p:cNvSpPr txBox="1"/>
          <p:nvPr/>
        </p:nvSpPr>
        <p:spPr>
          <a:xfrm>
            <a:off x="4334066" y="4234500"/>
            <a:ext cx="317318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Pathways to </a:t>
            </a:r>
            <a:r>
              <a:rPr lang="en-US" sz="1400" b="1" dirty="0" err="1"/>
              <a:t>specialise</a:t>
            </a:r>
            <a:r>
              <a:rPr lang="en-US" sz="1400" b="1" dirty="0"/>
              <a:t>​</a:t>
            </a:r>
          </a:p>
          <a:p>
            <a:endParaRPr lang="en-US" sz="1400" dirty="0"/>
          </a:p>
          <a:p>
            <a:r>
              <a:rPr lang="en-US" sz="1400" dirty="0"/>
              <a:t>You can choose modules in Accounting Business and Economics on Business Economics.​</a:t>
            </a:r>
          </a:p>
          <a:p>
            <a:r>
              <a:rPr lang="en-US" sz="1400" dirty="0"/>
              <a:t>You can choose modules in Finance and Economics on Economics.</a:t>
            </a:r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F309C-7B33-4638-FAA6-04D95E8EC7E1}"/>
              </a:ext>
            </a:extLst>
          </p:cNvPr>
          <p:cNvSpPr txBox="1"/>
          <p:nvPr/>
        </p:nvSpPr>
        <p:spPr>
          <a:xfrm>
            <a:off x="8074084" y="4225631"/>
            <a:ext cx="317318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Placements &amp; internships​</a:t>
            </a:r>
          </a:p>
          <a:p>
            <a:endParaRPr lang="en-US" sz="1400" dirty="0"/>
          </a:p>
          <a:p>
            <a:r>
              <a:rPr lang="en-US" sz="1400" dirty="0"/>
              <a:t>In a typical year 50% of students will undertake a paid placement between 2</a:t>
            </a:r>
            <a:r>
              <a:rPr lang="en-US" sz="1400" baseline="30000" dirty="0"/>
              <a:t>nd</a:t>
            </a:r>
            <a:r>
              <a:rPr lang="en-US" sz="1400" dirty="0"/>
              <a:t> Year &amp; Final Year.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9442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D62785-A26A-4120-6EEF-C26BF7FF0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3F2BC816-4976-F142-C7D9-1435BCCB9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will you be taught?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6416C-5123-4E2E-E599-410D05B3A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7841"/>
            <a:ext cx="6188475" cy="46028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3 lectures</a:t>
            </a:r>
            <a:r>
              <a:rPr lang="en-GB" sz="2400" dirty="0"/>
              <a:t> &amp; 3 seminars per week.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Usually, nine </a:t>
            </a:r>
            <a:r>
              <a:rPr lang="en-US" sz="2400" dirty="0"/>
              <a:t>hours guided per week​.</a:t>
            </a:r>
            <a:endParaRPr lang="en-US" sz="2400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30 hours self-guided.</a:t>
            </a:r>
            <a:endParaRPr lang="en-US" sz="2400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Personal study support – Blackboard, library resources etc.​</a:t>
            </a:r>
            <a:endParaRPr lang="en-US" sz="2400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Group work &amp; project work in many year 1 &amp; 2 modules​.</a:t>
            </a:r>
            <a:endParaRPr lang="en-US" sz="2400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Assessment – most modules are 100% coursework​.</a:t>
            </a:r>
            <a:endParaRPr lang="en-US" sz="2400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All modules use a blended learning approach.</a:t>
            </a:r>
            <a:endParaRPr lang="en-GB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132B553-CDC2-446F-F593-7DFA1D4D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739" y="1454383"/>
            <a:ext cx="3600061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125A10-A07C-3A49-763C-231CD73A3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8BD64670-AFB9-ED03-6441-6A48D064F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 world experience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DF7A2-925B-09A4-1D9F-4D421210F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4780" y="1407809"/>
            <a:ext cx="5674658" cy="435133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Industry speakers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US" sz="3400" dirty="0">
                <a:latin typeface="Futura PT Bold"/>
              </a:rPr>
              <a:t>In 1st year the Economics in Practice has a range of guest speakers as do other modules​.</a:t>
            </a:r>
            <a:endParaRPr lang="en-US" sz="3400">
              <a:latin typeface="Futura PT Bold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3400" dirty="0">
                <a:latin typeface="Futura PT Bold"/>
              </a:rPr>
              <a:t>Industry practitioners participate in module delivery in the core 2nd year Entrepreneurship and Professional Practice module and optional modules in years 2 &amp; 3.</a:t>
            </a:r>
          </a:p>
          <a:p>
            <a:pPr>
              <a:lnSpc>
                <a:spcPct val="120000"/>
              </a:lnSpc>
            </a:pPr>
            <a:r>
              <a:rPr lang="en-US" sz="3400" dirty="0">
                <a:latin typeface="Futura PT Bold"/>
              </a:rPr>
              <a:t>Some modules are led by members of the Ulster University Economic Policy Center </a:t>
            </a:r>
            <a:endParaRPr lang="en-US" sz="3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42DDD0-B567-87B3-2767-FF7527FBE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573" y="708078"/>
            <a:ext cx="4632030" cy="527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D0F9D7-1731-D8C1-CB0B-F90653C2C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A1478661-707A-B8AA-B9BB-16448F202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 world experience</a:t>
            </a:r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B16337-7931-E96A-06FD-562EDFBD6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77" y="1546021"/>
            <a:ext cx="554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Industry-led assignments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US" sz="2400" dirty="0"/>
              <a:t>You will have the opportunity to do an industry-led assignment in the 2nd year  Entrepreneurship and Professional Practice working on real-world projects with industry teams.</a:t>
            </a:r>
            <a:endParaRPr lang="en-GB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0DAA80-9A26-0DD5-B61D-1D8612F6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5726" y="663605"/>
            <a:ext cx="4724771" cy="55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5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616D8FF-93AA-3F54-4612-1519D7C0E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734" y="1523734"/>
            <a:ext cx="3810532" cy="3810532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19F0FBC0-A172-47B0-5D34-AC06FBA71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69" y="2040040"/>
            <a:ext cx="3080600" cy="3080600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14453394-2ACD-4DEF-01A7-3EAF81EEF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266" y="2040040"/>
            <a:ext cx="2743716" cy="274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33898B-4074-1650-041A-A1B89AA1B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57527D0F-D509-DC39-E392-31F534CEF3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2572357"/>
            <a:ext cx="9144000" cy="135884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Futura PT" panose="020B0502020204020303"/>
              </a:rPr>
              <a:t>Finance and Investment Management</a:t>
            </a:r>
            <a:br>
              <a:rPr lang="en-US" altLang="en-US" dirty="0">
                <a:latin typeface="Futura PT Bold"/>
              </a:rPr>
            </a:br>
            <a:r>
              <a:rPr lang="en-US" altLang="en-US" sz="2400" dirty="0">
                <a:solidFill>
                  <a:schemeClr val="accent1"/>
                </a:solidFill>
                <a:latin typeface="Futura PT Bold"/>
              </a:rPr>
              <a:t>UCAS Code: N321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823F7A1-A97B-764F-9FDC-CF9588CB7F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66592" y="5420786"/>
            <a:ext cx="4058816" cy="824767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2300" b="1" dirty="0">
                <a:solidFill>
                  <a:srgbClr val="130E3B"/>
                </a:solidFill>
                <a:latin typeface="Futura PT" panose="020B0502020204020303"/>
              </a:rPr>
              <a:t>Top class facilities </a:t>
            </a:r>
          </a:p>
          <a:p>
            <a:r>
              <a:rPr lang="en-US" sz="1700" dirty="0">
                <a:solidFill>
                  <a:srgbClr val="130E3B"/>
                </a:solidFill>
                <a:latin typeface="Futura PT" panose="020B0502020204020303"/>
              </a:rPr>
              <a:t>Including Financial Innovation Lab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6BF0C1D-E4CE-7549-A891-DD088950AE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0621" y="5426960"/>
            <a:ext cx="3577570" cy="824767"/>
          </a:xfrm>
        </p:spPr>
        <p:txBody>
          <a:bodyPr lIns="91440" tIns="45720" rIns="91440" bIns="45720" anchor="t">
            <a:normAutofit fontScale="77500" lnSpcReduction="20000"/>
          </a:bodyPr>
          <a:lstStyle/>
          <a:p>
            <a:pPr algn="ctr"/>
            <a:r>
              <a:rPr lang="en-US" sz="2600" b="1" dirty="0">
                <a:solidFill>
                  <a:srgbClr val="130E3B"/>
                </a:solidFill>
                <a:latin typeface="Futura PT" panose="020B0502020204020303"/>
              </a:rPr>
              <a:t>Recognition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130E3B"/>
                </a:solidFill>
                <a:effectLst/>
                <a:latin typeface="Futura PT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Accredited </a:t>
            </a:r>
            <a:r>
              <a:rPr lang="en-GB" sz="1800" dirty="0">
                <a:solidFill>
                  <a:srgbClr val="130E3B"/>
                </a:solidFill>
                <a:latin typeface="Futura PT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by the CISI</a:t>
            </a:r>
            <a:r>
              <a:rPr lang="en-GB" sz="1800" dirty="0">
                <a:solidFill>
                  <a:srgbClr val="130E3B"/>
                </a:solidFill>
                <a:effectLst/>
                <a:latin typeface="Futura PT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 and recognised by the CFA</a:t>
            </a:r>
            <a:endParaRPr lang="en-GB" sz="1800" dirty="0">
              <a:solidFill>
                <a:srgbClr val="130E3B"/>
              </a:solidFill>
              <a:effectLst/>
              <a:latin typeface="Futura PT" panose="020B05020202040203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FC461D7-D4B4-5F41-BE18-CACFBEB0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21" y="581704"/>
            <a:ext cx="8831178" cy="968793"/>
          </a:xfrm>
        </p:spPr>
        <p:txBody>
          <a:bodyPr lIns="91440" tIns="45720" rIns="91440" bIns="45720" anchor="t">
            <a:normAutofit fontScale="90000"/>
          </a:bodyPr>
          <a:lstStyle/>
          <a:p>
            <a:pPr algn="ctr"/>
            <a:r>
              <a:rPr lang="en-US" sz="3600" dirty="0">
                <a:latin typeface="Futura PT" panose="020B0502020204020303"/>
              </a:rPr>
              <a:t>Why study Finance and Investment Management at Ulster?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CB1B8E1-59AB-884B-AC0E-634CFA2E63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73809" y="5426960"/>
            <a:ext cx="3577570" cy="1348390"/>
          </a:xfrm>
        </p:spPr>
        <p:txBody>
          <a:bodyPr lIns="91440" tIns="45720" rIns="91440" bIns="45720" anchor="t">
            <a:normAutofit fontScale="70000" lnSpcReduction="20000"/>
          </a:bodyPr>
          <a:lstStyle/>
          <a:p>
            <a:pPr algn="ctr"/>
            <a:r>
              <a:rPr lang="en-GB" b="1" dirty="0">
                <a:solidFill>
                  <a:srgbClr val="130E3B"/>
                </a:solidFill>
                <a:latin typeface="Futura PT" panose="020B0502020204020303"/>
              </a:rPr>
              <a:t>Industry sponsored prizes, placements &amp; internships</a:t>
            </a:r>
          </a:p>
          <a:p>
            <a:pPr algn="ctr"/>
            <a:r>
              <a:rPr lang="en-GB" sz="1700" dirty="0">
                <a:solidFill>
                  <a:srgbClr val="130E3B"/>
                </a:solidFill>
                <a:latin typeface="Futura PT" panose="020B0502020204020303"/>
              </a:rPr>
              <a:t>Annual prize giving with employer and professional body awards – brilliant opportunity to showcase our students to employers. </a:t>
            </a:r>
            <a:endParaRPr lang="en-US" sz="1700" dirty="0">
              <a:solidFill>
                <a:srgbClr val="130E3B"/>
              </a:solidFill>
              <a:latin typeface="Futura PT" panose="020B0502020204020303"/>
            </a:endParaRPr>
          </a:p>
          <a:p>
            <a:pPr algn="ctr"/>
            <a:r>
              <a:rPr lang="en-US" sz="1400" dirty="0">
                <a:latin typeface="Futura PT" panose="020B0502020204020303"/>
              </a:rPr>
              <a:t> </a:t>
            </a:r>
          </a:p>
        </p:txBody>
      </p:sp>
      <p:pic>
        <p:nvPicPr>
          <p:cNvPr id="21" name="Picture Placeholder 20" descr="Logo, company name&#10;&#10;Description automatically generated">
            <a:extLst>
              <a:ext uri="{FF2B5EF4-FFF2-40B4-BE49-F238E27FC236}">
                <a16:creationId xmlns:a16="http://schemas.microsoft.com/office/drawing/2014/main" id="{F30B9ADB-AF90-47FA-A471-F1CB80C626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17" b="8917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EFE06C9-5323-49D2-BA05-6F5A853CAD0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28" r="9528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D9FCD4D-F73C-486D-981C-0884DA4B54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17" b="8917"/>
          <a:stretch>
            <a:fillRect/>
          </a:stretch>
        </p:blipFill>
        <p:spPr/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CEA4A83D-17EB-6642-BF07-D889D741E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02296"/>
            <a:ext cx="7793668" cy="503071"/>
          </a:xfrm>
        </p:spPr>
        <p:txBody>
          <a:bodyPr lIns="91440" tIns="45720" rIns="91440" bIns="45720" anchor="t"/>
          <a:lstStyle/>
          <a:p>
            <a:r>
              <a:rPr lang="en-US" sz="2400" dirty="0">
                <a:latin typeface="Futura PT" panose="020B0502020204020303"/>
              </a:rPr>
              <a:t>What sets our course apart from other Universities? </a:t>
            </a:r>
            <a:endParaRPr lang="en-US" sz="1800" dirty="0">
              <a:solidFill>
                <a:srgbClr val="FF0000"/>
              </a:solidFill>
              <a:latin typeface="Futura PT"/>
            </a:endParaRPr>
          </a:p>
        </p:txBody>
      </p:sp>
    </p:spTree>
    <p:extLst>
      <p:ext uri="{BB962C8B-B14F-4D97-AF65-F5344CB8AC3E}">
        <p14:creationId xmlns:p14="http://schemas.microsoft.com/office/powerpoint/2010/main" val="133916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5" grpId="0" build="p"/>
      <p:bldP spid="17" grpId="0" build="p"/>
      <p:bldP spid="10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DC2601F-1427-D14D-9CDA-1C860AB8A833}" vid="{C6152503-CE85-1D48-B361-58433244DD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ee52b9-388e-4cff-ae34-66807398f048">
      <UserInfo>
        <DisplayName>Campbell, Stephen</DisplayName>
        <AccountId>19</AccountId>
        <AccountType/>
      </UserInfo>
      <UserInfo>
        <DisplayName>McAlynn, Catherine</DisplayName>
        <AccountId>20</AccountId>
        <AccountType/>
      </UserInfo>
      <UserInfo>
        <DisplayName>Nelson, Sarah</DisplayName>
        <AccountId>16</AccountId>
        <AccountType/>
      </UserInfo>
      <UserInfo>
        <DisplayName>Fox, Avril</DisplayName>
        <AccountId>15</AccountId>
        <AccountType/>
      </UserInfo>
    </SharedWithUsers>
    <lcf76f155ced4ddcb4097134ff3c332f xmlns="31011c19-d009-4896-bb8b-2f9d96def318">
      <Terms xmlns="http://schemas.microsoft.com/office/infopath/2007/PartnerControls"/>
    </lcf76f155ced4ddcb4097134ff3c332f>
    <TaxCatchAll xmlns="0fee52b9-388e-4cff-ae34-66807398f04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A345A2965F64987863EA9A55B2628" ma:contentTypeVersion="18" ma:contentTypeDescription="Create a new document." ma:contentTypeScope="" ma:versionID="701713a808f68b6624512fd27a94c8ee">
  <xsd:schema xmlns:xsd="http://www.w3.org/2001/XMLSchema" xmlns:xs="http://www.w3.org/2001/XMLSchema" xmlns:p="http://schemas.microsoft.com/office/2006/metadata/properties" xmlns:ns2="31011c19-d009-4896-bb8b-2f9d96def318" xmlns:ns3="0fee52b9-388e-4cff-ae34-66807398f048" targetNamespace="http://schemas.microsoft.com/office/2006/metadata/properties" ma:root="true" ma:fieldsID="aac7e05bc7fed9d4021b424c684e9b05" ns2:_="" ns3:_="">
    <xsd:import namespace="31011c19-d009-4896-bb8b-2f9d96def318"/>
    <xsd:import namespace="0fee52b9-388e-4cff-ae34-66807398f0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11c19-d009-4896-bb8b-2f9d96def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43269b3-1d89-4217-9ccd-947514287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ee52b9-388e-4cff-ae34-66807398f04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f6a37e-611f-4e33-bbb6-741247e705e1}" ma:internalName="TaxCatchAll" ma:showField="CatchAllData" ma:web="0fee52b9-388e-4cff-ae34-66807398f0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5023AC-FA62-494A-8177-AF6E7C8F784D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86afa5c1-2da3-4da1-8893-def0395217b9"/>
    <ds:schemaRef ds:uri="78eab1f8-7cad-41d6-90b4-21179381c1e3"/>
    <ds:schemaRef ds:uri="http://www.w3.org/XML/1998/namespace"/>
    <ds:schemaRef ds:uri="be49e720-466b-4a1a-a8ee-a4471223fff1"/>
    <ds:schemaRef ds:uri="35f27a07-f343-44b4-bc15-d5dad5a8d8f8"/>
    <ds:schemaRef ds:uri="0fee52b9-388e-4cff-ae34-66807398f048"/>
    <ds:schemaRef ds:uri="31011c19-d009-4896-bb8b-2f9d96def318"/>
  </ds:schemaRefs>
</ds:datastoreItem>
</file>

<file path=customXml/itemProps2.xml><?xml version="1.0" encoding="utf-8"?>
<ds:datastoreItem xmlns:ds="http://schemas.openxmlformats.org/officeDocument/2006/customXml" ds:itemID="{2A338CFC-0838-4BC6-A01B-1E0CCCCB79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011c19-d009-4896-bb8b-2f9d96def318"/>
    <ds:schemaRef ds:uri="0fee52b9-388e-4cff-ae34-66807398f0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10438F-1FA0-4BDE-A07D-41ED0B6159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103</TotalTime>
  <Words>663</Words>
  <Application>Microsoft Office PowerPoint</Application>
  <PresentationFormat>Widescreen</PresentationFormat>
  <Paragraphs>106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Nova</vt:lpstr>
      <vt:lpstr>Calibri</vt:lpstr>
      <vt:lpstr>Calibri Light</vt:lpstr>
      <vt:lpstr>Futura PT</vt:lpstr>
      <vt:lpstr>Futura PT Bold</vt:lpstr>
      <vt:lpstr>Futura PT Book</vt:lpstr>
      <vt:lpstr>Symbol</vt:lpstr>
      <vt:lpstr>1_Office Theme</vt:lpstr>
      <vt:lpstr>Business Economics UCAS Code: L101</vt:lpstr>
      <vt:lpstr>Our Economics Degrees are designed to give you the skills and experiences needed to start your career</vt:lpstr>
      <vt:lpstr>Why study Economics at Ulster?</vt:lpstr>
      <vt:lpstr>How will you be taught?</vt:lpstr>
      <vt:lpstr>Real world experience</vt:lpstr>
      <vt:lpstr>Real world experience</vt:lpstr>
      <vt:lpstr>PowerPoint Presentation</vt:lpstr>
      <vt:lpstr>Finance and Investment Management UCAS Code: N321</vt:lpstr>
      <vt:lpstr>Why study Finance and Investment Management at Ulster?</vt:lpstr>
      <vt:lpstr>What will you learn </vt:lpstr>
      <vt:lpstr>BSc Hons Finance and Investment Management</vt:lpstr>
      <vt:lpstr>PowerPoint Presentation</vt:lpstr>
      <vt:lpstr>PowerPoint Presentation</vt:lpstr>
      <vt:lpstr>Belfast</vt:lpstr>
      <vt:lpstr>Courses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McCullough, Andrew</dc:creator>
  <cp:lastModifiedBy>Mark Bailey</cp:lastModifiedBy>
  <cp:revision>80</cp:revision>
  <dcterms:created xsi:type="dcterms:W3CDTF">2024-10-15T13:33:41Z</dcterms:created>
  <dcterms:modified xsi:type="dcterms:W3CDTF">2025-02-18T15:27:10Z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0x0101009D9A345A2965F64987863EA9A55B2628</vt:lpwstr>
  </property>
  <property fmtid="{D5CDD505-2E9C-101B-9397-08002B2CF9AE}" pid="3" name="Order">
    <vt:r8>5315600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ediaServiceImageTags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